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media/image29.jpg" ContentType="image/jpg"/>
  <Override PartName="/ppt/media/image30.jpg" ContentType="image/jpg"/>
  <Override PartName="/ppt/notesSlides/notesSlide1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3" r:id="rId4"/>
    <p:sldMasterId id="2147483875" r:id="rId5"/>
  </p:sldMasterIdLst>
  <p:notesMasterIdLst>
    <p:notesMasterId r:id="rId20"/>
  </p:notesMasterIdLst>
  <p:sldIdLst>
    <p:sldId id="378" r:id="rId6"/>
    <p:sldId id="386" r:id="rId7"/>
    <p:sldId id="387" r:id="rId8"/>
    <p:sldId id="381" r:id="rId9"/>
    <p:sldId id="380" r:id="rId10"/>
    <p:sldId id="382" r:id="rId11"/>
    <p:sldId id="269" r:id="rId12"/>
    <p:sldId id="384" r:id="rId13"/>
    <p:sldId id="280" r:id="rId14"/>
    <p:sldId id="385" r:id="rId15"/>
    <p:sldId id="383" r:id="rId16"/>
    <p:sldId id="389" r:id="rId17"/>
    <p:sldId id="391" r:id="rId18"/>
    <p:sldId id="39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4622352-E189-41C7-9193-BFDF0D1B5818}">
          <p14:sldIdLst>
            <p14:sldId id="378"/>
            <p14:sldId id="386"/>
            <p14:sldId id="387"/>
            <p14:sldId id="381"/>
            <p14:sldId id="380"/>
            <p14:sldId id="382"/>
            <p14:sldId id="269"/>
            <p14:sldId id="384"/>
            <p14:sldId id="280"/>
            <p14:sldId id="385"/>
            <p14:sldId id="383"/>
            <p14:sldId id="389"/>
            <p14:sldId id="391"/>
            <p14:sldId id="39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752C479-47C9-49CF-BC14-1BEEB8D6F777}" name="Dani Sprague" initials="DS" userId="S::danielle.sprague@iqfiber.com::5ee4f410-a6ed-4c9c-bad3-c403c209e6a2" providerId="AD"/>
  <p188:author id="{736042B3-E2D8-3CB9-A499-6533362A3DEF}" name="Kim Smithers" initials="KS" userId="S::kim.smithers@iqfiber.com::f23aef22-e473-4311-bfd0-a2799b5ebd69" providerId="AD"/>
  <p188:author id="{C1E43FE4-752A-AC71-21DF-3E3EECB0C491}" name="Kim Smithers" initials="KS" userId="Kim Smithers" providerId="None"/>
  <p188:author id="{0D6F9CFE-6A7C-8653-F59F-5AF0E9A26BE5}" name="Jean Roberson" initials="JR" userId="Jean Roberson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BD45"/>
    <a:srgbClr val="E3A428"/>
    <a:srgbClr val="00BABB"/>
    <a:srgbClr val="FF0075"/>
    <a:srgbClr val="8D2AFB"/>
    <a:srgbClr val="622E92"/>
    <a:srgbClr val="A5A5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56" d="100"/>
          <a:sy n="56" d="100"/>
        </p:scale>
        <p:origin x="976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F0B304-66DC-0C4E-A6C6-2ADB7A0DCF48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ECE907-2D55-FC4F-A477-D2581DF6BA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5554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E907-2D55-FC4F-A477-D2581DF6BA5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3458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CF4F37-72AB-DEA2-9D01-8A3BF56365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897F02-D9B5-BBA5-8245-994B4DDAF2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B849209-DC1E-285E-0994-5569EE428B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00A00A-843A-B9C6-B448-8B7F15ED32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E907-2D55-FC4F-A477-D2581DF6BA5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1401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63AB4B-0B80-109C-3EFB-C7F78617C5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7A1FFD-27D0-4C69-8C8D-8CE5531296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135DEF-460A-BFD0-3E36-C02D7A01FF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30EFB8-BD82-19A6-AE89-0C3D739DE6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E907-2D55-FC4F-A477-D2581DF6BA5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0999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275892-CF7F-3662-8500-86C7C1DB48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760EB7-142F-6F40-6E93-8CA6329D00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5566AA-EAF1-7597-F8E6-06802E5A6F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9E26AD-BA6E-3ABF-AD13-80706F677F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E907-2D55-FC4F-A477-D2581DF6BA5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4051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C36A54-2DA3-7DFC-A93A-66591246A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CBA802-105A-E7F5-85E5-262E013084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B5C1279-39AE-8150-4158-B37C94FC7C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892E5C-F4B7-7688-A658-4C0EB93787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E907-2D55-FC4F-A477-D2581DF6BA5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7452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D0BC2A-A2BB-6B4D-4B65-BE8A01A7E0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0E6F615-3F54-2298-4529-21BEE94BB1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5D16C4B-D3D0-B40E-A24C-95D0D471DF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14D59E-3AFF-2108-D11A-D15A1828BC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E907-2D55-FC4F-A477-D2581DF6BA5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9016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558355-AA6A-B2E0-F4A4-80ECFF7567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C5D950-94B7-D378-3DA0-510A776312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BCB456-4E3E-9A15-3EDF-8B35F277E7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48BFE3-41AD-E088-8E31-0FB193183F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E907-2D55-FC4F-A477-D2581DF6BA5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4472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133FC1-E3F8-2EC4-CD02-FC77A338BB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DC57630-FD0B-AD6D-D5F1-54AE619007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94BC633-1346-BC79-3EBF-531C23BF87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30F89B-E29C-3E7D-EA22-72BF8F5216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E907-2D55-FC4F-A477-D2581DF6BA5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7806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183795-0C9C-E648-E6A9-B7DD4BAB89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CEF90C-2A61-61D2-30AA-A17E41D648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E1ABAB-5FB3-9DFB-D8F0-CE0D2ACD80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9BF42-981C-ABAE-F512-7EF20A297E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E907-2D55-FC4F-A477-D2581DF6BA5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1168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A9EC38-08FE-7EEA-6419-9D9F0BA4B1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380427B-ADF6-D9CB-EEB7-E7D9B73670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ACD386-5596-63EB-3B10-0D684B1A68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4920B6-EC72-5E63-9933-B557175CF9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ECE907-2D55-FC4F-A477-D2581DF6BA5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61441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55DBD3-987A-94E3-2B53-370BAD6060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9695D83-57D3-93B8-4DBA-28E8B34C9F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E5D3283-6ECF-AE9D-77AD-D400D4DF51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F42081-CDE5-0D4E-6EAF-B31CC3D07C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ECE907-2D55-FC4F-A477-D2581DF6BA5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30838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A4B36C-75F8-1D1C-95BF-F2F28DCA48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BBB0521-AFDF-1944-F924-6901B264E8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EF93E8-9F5A-5262-44C8-7B42579EEA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6A0A4C-5E86-1E5E-1D16-306700E48D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ECE907-2D55-FC4F-A477-D2581DF6BA5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25778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5FDEA-94D8-C313-1A47-7930ABC79C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9787C4-5FF1-B572-887D-C87D5DDD22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75C75D-43AA-572E-CCB4-61ECD70A2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1AEDA-92C4-414B-9E36-0414D8291D1F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608476-29C7-4343-28AA-004DDABE2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76393B-DE73-60E2-D625-F0757650F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333036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9BC92F-86C2-A594-02AE-DF2532B71E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016623-E190-954D-1FFE-7ED9922B9F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1A5C05-2074-1B87-8639-53A7A6EFD0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C025-CD7A-4966-867E-81CF82B15267}" type="datetime2">
              <a:rPr lang="en-US" smtClean="0"/>
              <a:t>Thursday, September 10,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015182-CE6D-0E9A-4F26-38FCA4EE2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3E5E31-7B96-AC9A-E24A-C0BCBEBAA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0739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B97E7C-B4A4-2E3C-0081-CA1954D3B5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19D5C2-D505-4788-DFC0-E65AB13093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D9A71C-4CD0-9621-D78E-5120A4B735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1AEDA-92C4-414B-9E36-0414D8291D1F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D7704D-A894-3924-02B1-FA8CB44AD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54DCC5-FF68-123D-A6CF-532F28345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287683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FCA18-3993-61A3-52D3-78A9861DB5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6DA74E-6B38-DC8D-FB42-58C25B28DA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6F6972-C106-B64B-8D54-640BC08168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14A49D-732D-6F93-D7DF-864DA8E55A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1AEDA-92C4-414B-9E36-0414D8291D1F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2CDE0E-9EED-2FAB-C3E1-8EAB6D147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3E33DE-9B0C-D2D2-FAC9-AA93D3C4B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979435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AA021-51FE-C595-D427-1A3C2EBCFE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029A0D-BB34-9A78-99C0-4248264650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0B9E8F-1D58-B05D-2C33-5940661262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DD7A1EC-4BF7-5DB7-EEDB-D7B64A1CAE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C07BA9-E840-932E-CAA2-F0013E48D9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F4A2C88-0F09-0884-153B-AAD4B0A53A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1AEDA-92C4-414B-9E36-0414D8291D1F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85662D0-2E74-1B36-0A37-16A862F59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73A12C6-DF3F-EF7C-896D-64D4DB896C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706643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15E9B-79B1-95FF-6E19-68D742176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7AAD9F4-668C-82A2-50C4-95F4369AB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1AEDA-92C4-414B-9E36-0414D8291D1F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6E6BBF-CB73-0CCE-C345-14CB48962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BC6E1A-0B2E-D183-B8CD-57D157C8C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330949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96BE72E-0D4D-173A-3F59-7C4FE33906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1AEDA-92C4-414B-9E36-0414D8291D1F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FD3DB2A-1A5C-87FD-412D-EAC15CA4C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96DCEA-9BBC-F095-E01C-42C749B302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69572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2B5CBE-BB3F-3D9C-7177-40F771C07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2A12D2-063F-6B4D-EE23-090AC80826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08562E-EAB5-85CD-4399-3E7B68ABE4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1F4BC1-6B9B-B579-76AA-F36D8D592C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1AEDA-92C4-414B-9E36-0414D8291D1F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9D1B19-6777-2E71-EE3B-AF33B1BC5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5DC02D-DADB-2138-5F52-11C188C58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818309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118E9B-38FF-465E-845B-5145B22DD3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DCAA625-467E-A3FA-6699-7DE21A60A2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74D32F-05C1-77E9-65F7-92A18E4BDB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8F861D-127E-5770-1355-BDBFDAB628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1AEDA-92C4-414B-9E36-0414D8291D1F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FE9A4A-443B-12B6-8BBB-B56B80CFD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3DB1BE-DD4F-A79E-80A1-995FC7ABF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678505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B91298-0913-229A-814B-C0BE735E5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2F5388-6F71-741E-B713-460E1F0DEB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EB34F5-1097-A254-62D9-313B4BCEAD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1AEDA-92C4-414B-9E36-0414D8291D1F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F958C7-8352-212D-E472-170A02DF9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FA2908-B109-2B03-9E40-D95C04AF6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55008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D59D29C-D344-8C47-44B6-264C788EB67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ACB5D6-ACCA-CD82-C1AC-B3985B8B17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4D5165-2183-718C-ABAB-B8C1A882DC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1AEDA-92C4-414B-9E36-0414D8291D1F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E9DB15-99B1-9B9B-B161-4CA62B032E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281611-E6DC-4D80-6D2C-1707C8111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625277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4C6A2-07E3-B054-243D-BDF3D81E0646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3" y="1122361"/>
            <a:ext cx="9144000" cy="2387598"/>
          </a:xfr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373BC7-FB87-A2ED-5B9B-5F41A09D2F9B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4003" y="3602041"/>
            <a:ext cx="9144000" cy="1655758"/>
          </a:xfr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22689B-D44D-0C65-1BF5-9A14B66A1DFB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F377E7D-D8BD-45F7-A792-F0AF615EEAE0}" type="datetime1">
              <a:rPr lang="en-US"/>
              <a:pPr lvl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799417-4B5A-D905-CA5E-56C747640AB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528A7F-BE80-5386-3E0E-874985F81F3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9309D3D-01E5-4BE5-8858-C253DCC47181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701427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633AF-D829-0827-6F95-F3631039FDFA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513F2F-6874-036D-6EAF-3523EF66E2E9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52EB1B-BCDD-EACB-EC48-386A4C04646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08D0833-5F2E-4677-97C1-C995F5C6062C}" type="datetime1">
              <a:rPr lang="en-US"/>
              <a:pPr lvl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9B0963-5B5C-EF1B-88BB-261FB5C5A21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F7BD12-1ACB-BD76-B234-3FF9E014A99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B365507-40EF-4377-A8BC-E4240CBFD0B0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61444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0486E5-F044-C00B-727A-2A2B906F9CD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847" y="1709735"/>
            <a:ext cx="10515600" cy="2852735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9EF972-136D-8481-53D8-C8947D1CC9B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1847" y="4589465"/>
            <a:ext cx="10515600" cy="1500182"/>
          </a:xfrm>
        </p:spPr>
        <p:txBody>
          <a:bodyPr/>
          <a:lstStyle>
            <a:lvl1pPr marL="0" indent="0">
              <a:buNone/>
              <a:defRPr sz="2400">
                <a:solidFill>
                  <a:srgbClr val="76767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EBF0F8-4A41-70A4-5610-226BB52E187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A0ADC40-9E32-477E-8119-7383EC4FBB1F}" type="datetime1">
              <a:rPr lang="en-US"/>
              <a:pPr lvl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2F0F50-758B-176E-C827-F5D0D56A171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EA878D-92A1-02BC-A778-1BAF3C30B2B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DD2CAAA-8712-4087-9B61-285BEA643A9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7631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0FF11-DC97-468A-AF19-BC8F1EF26AEA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12F7DF-ADB0-BAF0-6B1D-7F4DFA1A93F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3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E96407-1B09-E627-DABE-AE88174EC584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172200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BBAF34-9D41-F13C-A635-66526F2322B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85FC009-65C2-4946-9089-AF6793053AC5}" type="datetime1">
              <a:rPr lang="en-US"/>
              <a:pPr lvl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1301A7-9C4E-55E9-CC1D-892F8AB8A65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BCF9D7-46F2-1A38-BC2D-16314AEA918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2405C35-90A6-4CE7-A115-C56B5B3A9A2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7811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52549-4367-3507-83C9-155E5DF704A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365129"/>
            <a:ext cx="10515600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1DC692-7C80-E665-5025-2AF8C4D70BA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4" y="1681160"/>
            <a:ext cx="5157782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76DCB9-E57C-0AA5-A502-92B5899C2757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839784" y="2505071"/>
            <a:ext cx="5157782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7C163E2-81DF-0AD6-8224-5C9FE91155B8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200" y="1681160"/>
            <a:ext cx="5183184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841ED10-9E74-D7F0-BA9D-E596D9AA871C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172200" y="2505071"/>
            <a:ext cx="5183184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2D7894B-F2EB-30FA-8BB2-7D570BCE745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31F0494-D3BE-4398-B9E4-C4CA74DCE03E}" type="datetime1">
              <a:rPr lang="en-US"/>
              <a:pPr lvl="0"/>
              <a:t>9/10/2026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119E5CE-C95D-7D1B-4B3F-FD02B4E1F12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EA08C5C-E91C-2100-2348-799FA0DC78B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0BA9C1A-1BA9-4397-AC94-2AB2728690B4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2068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8296B-EAC9-F075-7A8D-A7EEDC253032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393A1F-8870-4CCE-EC86-BDA5FBD67A8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04AFBE9-D87B-4996-B923-997D85E5B064}" type="datetime1">
              <a:rPr lang="en-US"/>
              <a:pPr lvl="0"/>
              <a:t>9/10/2026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29EC10-E46A-35E4-FC2D-5B91EB961068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3BC624-98E5-6204-263B-3284CE55629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4DFA917-3006-49C5-AFC0-80E3ED3306C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214984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B12B3AE-AAA9-2DF5-3747-FA60A683200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7DA44DF-BD71-4A2F-B37E-AB55F506E7EA}" type="datetime1">
              <a:rPr lang="en-US"/>
              <a:pPr lvl="0"/>
              <a:t>9/10/2026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B528DAF-E73F-207F-1652-37000704C36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5FCFE7-154F-FDCA-6777-E638785387F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816B523-6DCC-462B-BD71-67857032CC0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46446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2736D-919A-1BDB-96A7-A36D5C998FE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14460F-43FE-5424-D1E4-BE7468C85C8A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FD2C50-BA81-633F-7165-C7B20643FCC4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AF7315-0B2D-059A-1D48-2B752062BDE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44DFF0E-D4F8-4811-B15D-59286E0C6EEE}" type="datetime1">
              <a:rPr lang="en-US"/>
              <a:pPr lvl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F754E1-24C3-3050-F6F3-88FDD571BC6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463EF8-64D5-B4E7-6033-B320BEA5E6F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0336C60-165A-442E-B3D4-995B57CE3C51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8800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642F37-E85F-3028-1466-E34F955CFAF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DB5EDF7-BE5C-6B4C-9C74-BAB876FBFBB8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57E545-6FD7-481C-BE62-7D527D98FFE7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FB5A90-8F51-B642-99B9-A2C7E0F6424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9D6911E-7698-4ED2-ACA6-DA9270EC0599}" type="datetime1">
              <a:rPr lang="en-US"/>
              <a:pPr lvl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56986-D24C-BB2E-A2E7-5D57DC742A0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D34101-7655-4FC2-623D-A2F4149DE8D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1CD09AB-FE72-452C-B412-47BCD5D8486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5149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286C94-EF33-C8E6-2C13-B65137568E16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93D96E-0F46-09EE-1B28-EFB0894C34E6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B6A51E-1596-361C-1895-3ACC53D0446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BF7F476-54E4-4608-9E65-48C9564C5841}" type="datetime1">
              <a:rPr lang="en-US"/>
              <a:pPr lvl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ADD512-B897-DED8-855A-88D5F5C40F9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7A8BFB-9C7E-EACA-E8B2-C5CC25F88EE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B784254-9AFC-4E59-8B22-E673FB1C1A9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9908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D336B19-757E-B75B-DF18-E5F266BC04C9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724903" y="365129"/>
            <a:ext cx="2628899" cy="5811834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8E59B2B-14C7-CC80-7AAA-0A854E6C83C6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3" y="365129"/>
            <a:ext cx="7734296" cy="581183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8BA4DF-ED67-0FB7-E31D-55A9ECCB2B1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8B6A98C-0B93-47CC-936F-19A6C4FF77B6}" type="datetime1">
              <a:rPr lang="en-US"/>
              <a:pPr lvl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54C6E3-39EA-2395-9066-D8BEF765A5B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A4DA54-EEA3-C1DE-917E-427E944F819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559EF8D-5046-4008-B3EE-1EECEB70050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3349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9E5A7CC-9275-39C9-BDE9-2A7180E7F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FD115D-A813-0E06-2412-FAC76EE345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310D52-FF07-0957-9E6D-97AA5ADB41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01AEDA-92C4-414B-9E36-0414D8291D1F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3E330F-1279-098D-C95D-769BB2DB75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9A2B92-D26F-5144-6427-23F845FCA5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A1B0FB-D917-4C8C-928F-313BD683BF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538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4" r:id="rId1"/>
    <p:sldLayoutId id="2147483865" r:id="rId2"/>
    <p:sldLayoutId id="2147483866" r:id="rId3"/>
    <p:sldLayoutId id="2147483867" r:id="rId4"/>
    <p:sldLayoutId id="2147483868" r:id="rId5"/>
    <p:sldLayoutId id="2147483869" r:id="rId6"/>
    <p:sldLayoutId id="2147483870" r:id="rId7"/>
    <p:sldLayoutId id="2147483871" r:id="rId8"/>
    <p:sldLayoutId id="2147483872" r:id="rId9"/>
    <p:sldLayoutId id="2147483873" r:id="rId10"/>
    <p:sldLayoutId id="2147483874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D577800-44C6-BB83-A52F-498270EEF86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F79612-1C2E-E84B-534E-87CCA606C52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681F6F-39CB-51B0-6506-549732A5BCED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767676"/>
                </a:solidFill>
                <a:uFillTx/>
                <a:latin typeface="Aptos"/>
              </a:defRPr>
            </a:lvl1pPr>
          </a:lstStyle>
          <a:p>
            <a:pPr lvl="0"/>
            <a:fld id="{F4151C4B-E092-4B3C-B180-8DAA7F863A14}" type="datetime1">
              <a:rPr lang="en-US"/>
              <a:pPr lvl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7857D1-EA75-5FC4-3783-6AC7B812DBAB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767676"/>
                </a:solidFill>
                <a:uFillTx/>
                <a:latin typeface="Aptos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57B8A4-3FB4-3044-EC46-6D5B281A8D84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767676"/>
                </a:solidFill>
                <a:uFillTx/>
                <a:latin typeface="Aptos"/>
              </a:defRPr>
            </a:lvl1pPr>
          </a:lstStyle>
          <a:p>
            <a:pPr lvl="0"/>
            <a:fld id="{CB80A92B-01A3-4DCE-87BD-8D0B8D24B4C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822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6" r:id="rId1"/>
    <p:sldLayoutId id="2147483877" r:id="rId2"/>
    <p:sldLayoutId id="2147483878" r:id="rId3"/>
    <p:sldLayoutId id="2147483879" r:id="rId4"/>
    <p:sldLayoutId id="2147483880" r:id="rId5"/>
    <p:sldLayoutId id="2147483881" r:id="rId6"/>
    <p:sldLayoutId id="2147483882" r:id="rId7"/>
    <p:sldLayoutId id="2147483883" r:id="rId8"/>
    <p:sldLayoutId id="2147483884" r:id="rId9"/>
    <p:sldLayoutId id="2147483885" r:id="rId10"/>
    <p:sldLayoutId id="2147483886" r:id="rId11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en-US" sz="4400" b="0" i="0" u="none" strike="noStrike" kern="1200" cap="none" spc="0" baseline="0">
          <a:solidFill>
            <a:srgbClr val="000000"/>
          </a:solidFill>
          <a:uFillTx/>
          <a:latin typeface="Aptos Display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en-US" sz="2800" b="0" i="0" u="none" strike="noStrike" kern="1200" cap="none" spc="0" baseline="0">
          <a:solidFill>
            <a:srgbClr val="000000"/>
          </a:solidFill>
          <a:uFillTx/>
          <a:latin typeface="Aptos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2400" b="0" i="0" u="none" strike="noStrike" kern="1200" cap="none" spc="0" baseline="0">
          <a:solidFill>
            <a:srgbClr val="000000"/>
          </a:solidFill>
          <a:uFillTx/>
          <a:latin typeface="Aptos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2000" b="0" i="0" u="none" strike="noStrike" kern="1200" cap="none" spc="0" baseline="0">
          <a:solidFill>
            <a:srgbClr val="000000"/>
          </a:solidFill>
          <a:uFillTx/>
          <a:latin typeface="Aptos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1800" b="0" i="0" u="none" strike="noStrike" kern="1200" cap="none" spc="0" baseline="0">
          <a:solidFill>
            <a:srgbClr val="000000"/>
          </a:solidFill>
          <a:uFillTx/>
          <a:latin typeface="Aptos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1800" b="0" i="0" u="none" strike="noStrike" kern="1200" cap="none" spc="0" baseline="0">
          <a:solidFill>
            <a:srgbClr val="000000"/>
          </a:solidFill>
          <a:uFillTx/>
          <a:latin typeface="Apto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svg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svg"/><Relationship Id="rId5" Type="http://schemas.openxmlformats.org/officeDocument/2006/relationships/image" Target="../media/image10.svg"/><Relationship Id="rId4" Type="http://schemas.openxmlformats.org/officeDocument/2006/relationships/image" Target="../media/image9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g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3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g"/><Relationship Id="rId5" Type="http://schemas.openxmlformats.org/officeDocument/2006/relationships/image" Target="../media/image29.jpg"/><Relationship Id="rId4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emf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purple and black background&#10;&#10;Description automatically generated">
            <a:extLst>
              <a:ext uri="{FF2B5EF4-FFF2-40B4-BE49-F238E27FC236}">
                <a16:creationId xmlns:a16="http://schemas.microsoft.com/office/drawing/2014/main" id="{16844D17-B289-FFEA-7081-4D4A9D65B16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521"/>
          <a:stretch/>
        </p:blipFill>
        <p:spPr>
          <a:xfrm>
            <a:off x="0" y="0"/>
            <a:ext cx="12192000" cy="686798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E4D0AC0-5227-985C-A777-A5906CF2B5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-269217"/>
            <a:ext cx="12191999" cy="7136738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FCEC2F3F-A911-C866-3BCF-151EE2A60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5146" y="1893678"/>
            <a:ext cx="8798735" cy="2026636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Helvetica" pitchFamily="2" charset="0"/>
              </a:rPr>
              <a:t>Dewey Beach Delaware</a:t>
            </a:r>
            <a:br>
              <a:rPr lang="en-US" sz="2400" b="1" dirty="0">
                <a:solidFill>
                  <a:srgbClr val="F2BD45"/>
                </a:solidFill>
                <a:effectLst/>
                <a:latin typeface="Helvetica" pitchFamily="2" charset="0"/>
              </a:rPr>
            </a:br>
            <a:r>
              <a:rPr lang="en-US" sz="2400" b="1" dirty="0">
                <a:solidFill>
                  <a:srgbClr val="F2BD45"/>
                </a:solidFill>
                <a:latin typeface="Helvetica" pitchFamily="2" charset="0"/>
              </a:rPr>
              <a:t>IQ Town Council Presentation</a:t>
            </a:r>
            <a:br>
              <a:rPr lang="en-US" sz="2400" b="1" dirty="0">
                <a:solidFill>
                  <a:srgbClr val="F2BD45"/>
                </a:solidFill>
                <a:latin typeface="Helvetica" pitchFamily="2" charset="0"/>
              </a:rPr>
            </a:br>
            <a:endParaRPr lang="en-US" sz="3600" b="1" dirty="0">
              <a:solidFill>
                <a:srgbClr val="F2BD45"/>
              </a:solidFill>
              <a:latin typeface="Helvetica" pitchFamily="2" charset="0"/>
              <a:cs typeface="Helvetica"/>
            </a:endParaRPr>
          </a:p>
        </p:txBody>
      </p:sp>
      <p:pic>
        <p:nvPicPr>
          <p:cNvPr id="13" name="Picture 12" descr="A black and white logo&#10;&#10;Description automatically generated">
            <a:extLst>
              <a:ext uri="{FF2B5EF4-FFF2-40B4-BE49-F238E27FC236}">
                <a16:creationId xmlns:a16="http://schemas.microsoft.com/office/drawing/2014/main" id="{E512638D-64D8-E698-3262-1893D743B6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1483" y="4718370"/>
            <a:ext cx="2506060" cy="675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8958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B74A21-A53F-E8C0-1FEF-8AAAADAAFB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69214596-1E7A-B489-2952-B9A5FD838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7630" y="484629"/>
            <a:ext cx="10256737" cy="786279"/>
          </a:xfrm>
        </p:spPr>
        <p:txBody>
          <a:bodyPr>
            <a:normAutofit/>
          </a:bodyPr>
          <a:lstStyle/>
          <a:p>
            <a:r>
              <a:rPr kumimoji="0" lang="en-US" sz="2588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/>
                <a:ea typeface="+mj-ea"/>
                <a:cs typeface="Tahoma"/>
              </a:rPr>
              <a:t>Delaware </a:t>
            </a:r>
            <a:r>
              <a:rPr kumimoji="0" lang="en-US" sz="2588" b="1" i="0" u="none" strike="noStrike" kern="0" cap="none" spc="0" normalizeH="0" baseline="0" noProof="0" dirty="0">
                <a:ln>
                  <a:noFill/>
                </a:ln>
                <a:solidFill>
                  <a:srgbClr val="F1BC47"/>
                </a:solidFill>
                <a:effectLst/>
                <a:uLnTx/>
                <a:uFillTx/>
                <a:latin typeface="Tahoma"/>
                <a:ea typeface="+mj-ea"/>
                <a:cs typeface="Tahoma"/>
              </a:rPr>
              <a:t>Upload Speeds show a connectivity problem </a:t>
            </a:r>
            <a:endParaRPr lang="en-US" sz="4000" b="1" dirty="0">
              <a:solidFill>
                <a:srgbClr val="E3A428"/>
              </a:solidFill>
              <a:effectLst/>
              <a:latin typeface="Helvetica" pitchFamily="2" charset="0"/>
            </a:endParaRPr>
          </a:p>
        </p:txBody>
      </p:sp>
      <p:pic>
        <p:nvPicPr>
          <p:cNvPr id="3" name="Picture 2" descr="A black and white logo&#10;&#10;Description automatically generated">
            <a:extLst>
              <a:ext uri="{FF2B5EF4-FFF2-40B4-BE49-F238E27FC236}">
                <a16:creationId xmlns:a16="http://schemas.microsoft.com/office/drawing/2014/main" id="{9CA41BB7-F838-7150-98F2-E86CF4E4593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886"/>
          <a:stretch/>
        </p:blipFill>
        <p:spPr>
          <a:xfrm>
            <a:off x="9924977" y="6023907"/>
            <a:ext cx="1875725" cy="34946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CBF8212-C395-141A-A7E6-BDC726ED4181}"/>
              </a:ext>
            </a:extLst>
          </p:cNvPr>
          <p:cNvSpPr txBox="1"/>
          <p:nvPr/>
        </p:nvSpPr>
        <p:spPr>
          <a:xfrm>
            <a:off x="8310743" y="1270908"/>
            <a:ext cx="348995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3BD47"/>
                </a:solidFill>
                <a:effectLst/>
                <a:uLnTx/>
                <a:uFillTx/>
              </a:rPr>
              <a:t>Highlighted Ookla Speed Tests Show: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D6459A"/>
                </a:solidFill>
                <a:effectLst/>
                <a:uLnTx/>
                <a:uFillTx/>
              </a:rPr>
              <a:t>Red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= Fiber Fast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48B057"/>
                </a:solidFill>
                <a:effectLst/>
                <a:uLnTx/>
                <a:uFillTx/>
              </a:rPr>
              <a:t>Green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= Cable Slow</a:t>
            </a:r>
          </a:p>
        </p:txBody>
      </p:sp>
      <p:pic>
        <p:nvPicPr>
          <p:cNvPr id="5" name="Picture 4" descr="A map of land with blue lines&#10;&#10;AI-generated content may be incorrect.">
            <a:extLst>
              <a:ext uri="{FF2B5EF4-FFF2-40B4-BE49-F238E27FC236}">
                <a16:creationId xmlns:a16="http://schemas.microsoft.com/office/drawing/2014/main" id="{0AD699ED-2C2B-477C-A0A6-7B2B15E82C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630" y="1362356"/>
            <a:ext cx="6931788" cy="4942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0144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413C3C1-4145-EAF4-75F9-7AC0B83CAD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and white logo&#10;&#10;Description automatically generated">
            <a:extLst>
              <a:ext uri="{FF2B5EF4-FFF2-40B4-BE49-F238E27FC236}">
                <a16:creationId xmlns:a16="http://schemas.microsoft.com/office/drawing/2014/main" id="{05C97792-050B-2376-B528-8B264E3D935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886"/>
          <a:stretch/>
        </p:blipFill>
        <p:spPr>
          <a:xfrm>
            <a:off x="9924977" y="6023907"/>
            <a:ext cx="1875725" cy="349464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346BC588-3AB4-DAFE-857C-2ABE00292FB8}"/>
              </a:ext>
            </a:extLst>
          </p:cNvPr>
          <p:cNvSpPr txBox="1">
            <a:spLocks/>
          </p:cNvSpPr>
          <p:nvPr/>
        </p:nvSpPr>
        <p:spPr>
          <a:xfrm>
            <a:off x="609601" y="632647"/>
            <a:ext cx="10781348" cy="39818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88" b="1" i="0">
                <a:solidFill>
                  <a:schemeClr val="bg1"/>
                </a:solidFill>
                <a:latin typeface="Tahoma"/>
                <a:ea typeface="+mj-ea"/>
                <a:cs typeface="Tahoma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88" b="1" i="0" u="none" strike="noStrike" kern="0" cap="none" spc="0" normalizeH="0" baseline="0" noProof="0">
                <a:ln>
                  <a:noFill/>
                </a:ln>
                <a:solidFill>
                  <a:srgbClr val="F3BD47"/>
                </a:solidFill>
                <a:effectLst/>
                <a:uLnTx/>
                <a:uFillTx/>
                <a:latin typeface="Tahoma"/>
                <a:ea typeface="+mj-ea"/>
                <a:cs typeface="Tahoma"/>
              </a:rPr>
              <a:t>IQ Fiber </a:t>
            </a:r>
            <a:r>
              <a:rPr kumimoji="0" lang="en-US" sz="2588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ahoma"/>
                <a:ea typeface="+mj-ea"/>
                <a:cs typeface="Tahoma"/>
              </a:rPr>
              <a:t>= Internet at the Speed of Light - Literally</a:t>
            </a:r>
            <a:endParaRPr kumimoji="0" lang="en-US" sz="2588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Tahoma"/>
              <a:ea typeface="+mj-ea"/>
              <a:cs typeface="Tahoma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597258D-72DB-DCDC-54B1-BCF21E2EE5C5}"/>
              </a:ext>
            </a:extLst>
          </p:cNvPr>
          <p:cNvSpPr txBox="1"/>
          <p:nvPr/>
        </p:nvSpPr>
        <p:spPr>
          <a:xfrm>
            <a:off x="1962063" y="1036085"/>
            <a:ext cx="766199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Synchronous speeds are vital for work from home solutions, tele-health appoints and monitoring, and for always on Internet enabled smart devices throughout the home.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AD8A5CC-A8EA-A70D-D8C9-73C2EB41957E}"/>
              </a:ext>
            </a:extLst>
          </p:cNvPr>
          <p:cNvSpPr txBox="1"/>
          <p:nvPr/>
        </p:nvSpPr>
        <p:spPr>
          <a:xfrm>
            <a:off x="1962063" y="259537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Upstream data usage grew 18% last year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%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8733734-0AE6-6515-8794-8D003064B886}"/>
              </a:ext>
            </a:extLst>
          </p:cNvPr>
          <p:cNvSpPr txBox="1"/>
          <p:nvPr/>
        </p:nvSpPr>
        <p:spPr>
          <a:xfrm>
            <a:off x="1962064" y="3605132"/>
            <a:ext cx="705620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AI Chat functionality alone is expected to increase data usage up to 10x over the next five years.  </a:t>
            </a:r>
            <a:r>
              <a:rPr kumimoji="0" lang="en-US" sz="1800" b="1" i="1" u="none" strike="noStrike" kern="0" cap="none" spc="0" normalizeH="0" baseline="0" noProof="0" dirty="0">
                <a:ln>
                  <a:noFill/>
                </a:ln>
                <a:solidFill>
                  <a:srgbClr val="F1BC47"/>
                </a:solidFill>
                <a:effectLst/>
                <a:uLnTx/>
                <a:uFillTx/>
              </a:rPr>
              <a:t>Only a true fiber optic broadband connection can handle these bandwidth needs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1BC47"/>
                </a:solidFill>
                <a:effectLst/>
                <a:uLnTx/>
                <a:uFillTx/>
              </a:rPr>
              <a:t>!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94A0D25-F322-478F-C782-777A7CA9E2ED}"/>
              </a:ext>
            </a:extLst>
          </p:cNvPr>
          <p:cNvSpPr txBox="1"/>
          <p:nvPr/>
        </p:nvSpPr>
        <p:spPr>
          <a:xfrm>
            <a:off x="1962063" y="4898585"/>
            <a:ext cx="39715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100 Million homes now connected to fiber and this connection can add up to 3.1% to the value of your home</a:t>
            </a:r>
          </a:p>
        </p:txBody>
      </p:sp>
      <p:pic>
        <p:nvPicPr>
          <p:cNvPr id="13" name="Graphic 12" descr="Syncing cloud with solid fill">
            <a:extLst>
              <a:ext uri="{FF2B5EF4-FFF2-40B4-BE49-F238E27FC236}">
                <a16:creationId xmlns:a16="http://schemas.microsoft.com/office/drawing/2014/main" id="{9E72FF63-BCB9-F9E7-7EA3-226E0FFD371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9601" y="1222986"/>
            <a:ext cx="914400" cy="914400"/>
          </a:xfrm>
          <a:prstGeom prst="rect">
            <a:avLst/>
          </a:prstGeom>
        </p:spPr>
      </p:pic>
      <p:pic>
        <p:nvPicPr>
          <p:cNvPr id="14" name="Graphic 13" descr="Upstairs with solid fill">
            <a:extLst>
              <a:ext uri="{FF2B5EF4-FFF2-40B4-BE49-F238E27FC236}">
                <a16:creationId xmlns:a16="http://schemas.microsoft.com/office/drawing/2014/main" id="{0AB754C0-2A0C-75D1-EEDB-CFA06A2B93A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9601" y="2329539"/>
            <a:ext cx="914400" cy="914400"/>
          </a:xfrm>
          <a:prstGeom prst="rect">
            <a:avLst/>
          </a:prstGeom>
        </p:spPr>
      </p:pic>
      <p:pic>
        <p:nvPicPr>
          <p:cNvPr id="15" name="Graphic 14" descr="Illustrator with solid fill">
            <a:extLst>
              <a:ext uri="{FF2B5EF4-FFF2-40B4-BE49-F238E27FC236}">
                <a16:creationId xmlns:a16="http://schemas.microsoft.com/office/drawing/2014/main" id="{242E1054-88E2-A3B7-6F9F-9859BADB602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1040" y="3614062"/>
            <a:ext cx="914400" cy="914400"/>
          </a:xfrm>
          <a:prstGeom prst="rect">
            <a:avLst/>
          </a:prstGeom>
        </p:spPr>
      </p:pic>
      <p:pic>
        <p:nvPicPr>
          <p:cNvPr id="16" name="Graphic 15" descr="Money with solid fill">
            <a:extLst>
              <a:ext uri="{FF2B5EF4-FFF2-40B4-BE49-F238E27FC236}">
                <a16:creationId xmlns:a16="http://schemas.microsoft.com/office/drawing/2014/main" id="{E420309E-991E-ED2F-B4EF-3D7851959BF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01040" y="4898585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410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7E7AF9-3E4F-6B9A-5E1F-FCD34F3F28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and white logo&#10;&#10;Description automatically generated">
            <a:extLst>
              <a:ext uri="{FF2B5EF4-FFF2-40B4-BE49-F238E27FC236}">
                <a16:creationId xmlns:a16="http://schemas.microsoft.com/office/drawing/2014/main" id="{A9BB2FE9-DD60-70F4-3200-98199EEEBD8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886"/>
          <a:stretch/>
        </p:blipFill>
        <p:spPr>
          <a:xfrm>
            <a:off x="9924977" y="6023907"/>
            <a:ext cx="1875725" cy="349464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6443A6F2-8341-B3B3-A935-1128AD7D13CF}"/>
              </a:ext>
            </a:extLst>
          </p:cNvPr>
          <p:cNvSpPr txBox="1">
            <a:spLocks/>
          </p:cNvSpPr>
          <p:nvPr/>
        </p:nvSpPr>
        <p:spPr>
          <a:xfrm>
            <a:off x="872491" y="492143"/>
            <a:ext cx="10781348" cy="39818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88" b="1" i="0">
                <a:solidFill>
                  <a:schemeClr val="bg1"/>
                </a:solidFill>
                <a:latin typeface="Tahoma"/>
                <a:ea typeface="+mj-ea"/>
                <a:cs typeface="Tahoma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88" b="1" i="0" u="none" strike="noStrike" kern="0" cap="none" spc="0" normalizeH="0" baseline="0" noProof="0">
                <a:ln>
                  <a:noFill/>
                </a:ln>
                <a:solidFill>
                  <a:srgbClr val="F3BD47"/>
                </a:solidFill>
                <a:effectLst/>
                <a:uLnTx/>
                <a:uFillTx/>
                <a:latin typeface="Tahoma"/>
                <a:ea typeface="+mj-ea"/>
                <a:cs typeface="Tahoma"/>
              </a:rPr>
              <a:t>The IQ Fiber </a:t>
            </a:r>
            <a:r>
              <a:rPr kumimoji="0" lang="en-US" sz="2588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ahoma"/>
                <a:ea typeface="+mj-ea"/>
                <a:cs typeface="Tahoma"/>
              </a:rPr>
              <a:t>Broadband Project Works for Delaware</a:t>
            </a:r>
            <a:endParaRPr kumimoji="0" lang="en-US" sz="2588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Tahoma"/>
              <a:ea typeface="+mj-ea"/>
              <a:cs typeface="Tahoma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719A0BD-F29B-8685-A220-C7BC05F9673C}"/>
              </a:ext>
            </a:extLst>
          </p:cNvPr>
          <p:cNvSpPr txBox="1"/>
          <p:nvPr/>
        </p:nvSpPr>
        <p:spPr>
          <a:xfrm>
            <a:off x="1672389" y="970636"/>
            <a:ext cx="820716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ClrTx/>
              <a:buSzTx/>
              <a:buFontTx/>
              <a:buNone/>
              <a:tabLst/>
              <a:defRPr sz="2000">
                <a:solidFill>
                  <a:srgbClr val="FFFFFF"/>
                </a:solidFill>
              </a:defRPr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“The next wave of growth in Delaware is coming from innovation.”  This underscores the goal of building an ecosystem where technology startups and high-growth ventures can thrive.  </a:t>
            </a:r>
            <a:r>
              <a:rPr kumimoji="0" lang="en-US" sz="2000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Governor Meyer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271C301-AF8A-5500-091C-C6CCF6112CEF}"/>
              </a:ext>
            </a:extLst>
          </p:cNvPr>
          <p:cNvSpPr txBox="1"/>
          <p:nvPr/>
        </p:nvSpPr>
        <p:spPr>
          <a:xfrm>
            <a:off x="2136460" y="2404824"/>
            <a:ext cx="851535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kern="0" dirty="0">
                <a:solidFill>
                  <a:prstClr val="white"/>
                </a:solidFill>
              </a:rPr>
              <a:t>Sussex County 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population growth is 6th fastest among all 50 U.S. states = 125 people a day!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3BFB4D8-89F1-94C9-6945-8EC688B30AC7}"/>
              </a:ext>
            </a:extLst>
          </p:cNvPr>
          <p:cNvSpPr txBox="1"/>
          <p:nvPr/>
        </p:nvSpPr>
        <p:spPr>
          <a:xfrm>
            <a:off x="2136460" y="3429000"/>
            <a:ext cx="66947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Yet Delaware is in the bottom third of the country for new business creation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4E40942-94D5-4E45-5470-C13A72EA893A}"/>
              </a:ext>
            </a:extLst>
          </p:cNvPr>
          <p:cNvSpPr txBox="1"/>
          <p:nvPr/>
        </p:nvSpPr>
        <p:spPr>
          <a:xfrm>
            <a:off x="2136460" y="4871701"/>
            <a:ext cx="57721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Governor Meyer’s Executive Order 18 = Coordinated fast track permitting system for priority projects including broadband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.</a:t>
            </a:r>
          </a:p>
        </p:txBody>
      </p:sp>
      <p:pic>
        <p:nvPicPr>
          <p:cNvPr id="13" name="Graphic 12" descr="House with solid fill">
            <a:extLst>
              <a:ext uri="{FF2B5EF4-FFF2-40B4-BE49-F238E27FC236}">
                <a16:creationId xmlns:a16="http://schemas.microsoft.com/office/drawing/2014/main" id="{55586290-1C82-2F45-7649-7D746AE3A8F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7989" y="2301567"/>
            <a:ext cx="914400" cy="914400"/>
          </a:xfrm>
          <a:prstGeom prst="rect">
            <a:avLst/>
          </a:prstGeom>
        </p:spPr>
      </p:pic>
      <p:pic>
        <p:nvPicPr>
          <p:cNvPr id="14" name="Graphic 13" descr="Downward trend graph with solid fill">
            <a:extLst>
              <a:ext uri="{FF2B5EF4-FFF2-40B4-BE49-F238E27FC236}">
                <a16:creationId xmlns:a16="http://schemas.microsoft.com/office/drawing/2014/main" id="{FAB8234D-E4A4-B399-7026-4585F218CA4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57989" y="3642034"/>
            <a:ext cx="914400" cy="914400"/>
          </a:xfrm>
          <a:prstGeom prst="rect">
            <a:avLst/>
          </a:prstGeom>
        </p:spPr>
      </p:pic>
      <p:pic>
        <p:nvPicPr>
          <p:cNvPr id="15" name="Graphic 14" descr="End with solid fill">
            <a:extLst>
              <a:ext uri="{FF2B5EF4-FFF2-40B4-BE49-F238E27FC236}">
                <a16:creationId xmlns:a16="http://schemas.microsoft.com/office/drawing/2014/main" id="{64F4FA5C-6285-B3BD-5F66-5FBE2C0359C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57989" y="483391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9726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7D1D4CE-4ED7-B20F-8F81-67A260F513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urple and black background&#10;&#10;Description automatically generated">
            <a:extLst>
              <a:ext uri="{FF2B5EF4-FFF2-40B4-BE49-F238E27FC236}">
                <a16:creationId xmlns:a16="http://schemas.microsoft.com/office/drawing/2014/main" id="{519D8DF4-F818-25B8-0317-728ECC02E2F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521"/>
          <a:stretch/>
        </p:blipFill>
        <p:spPr>
          <a:xfrm>
            <a:off x="0" y="0"/>
            <a:ext cx="12192000" cy="6867983"/>
          </a:xfrm>
          <a:prstGeom prst="rect">
            <a:avLst/>
          </a:prstGeom>
        </p:spPr>
      </p:pic>
      <p:pic>
        <p:nvPicPr>
          <p:cNvPr id="3" name="Picture 2" descr="A black and white logo&#10;&#10;Description automatically generated">
            <a:extLst>
              <a:ext uri="{FF2B5EF4-FFF2-40B4-BE49-F238E27FC236}">
                <a16:creationId xmlns:a16="http://schemas.microsoft.com/office/drawing/2014/main" id="{CF1D0CF2-5105-EACE-DAC1-E55C89940EB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886"/>
          <a:stretch/>
        </p:blipFill>
        <p:spPr>
          <a:xfrm>
            <a:off x="9924977" y="6023907"/>
            <a:ext cx="1875725" cy="34946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186D368-F21C-E704-FDB5-07C569B91701}"/>
              </a:ext>
            </a:extLst>
          </p:cNvPr>
          <p:cNvSpPr txBox="1"/>
          <p:nvPr/>
        </p:nvSpPr>
        <p:spPr>
          <a:xfrm>
            <a:off x="8835390" y="434340"/>
            <a:ext cx="2503170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Dewey Beach Build Plan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Build in phases based on one active HUB cabinet and several passive cabinets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000" kern="0" dirty="0">
              <a:solidFill>
                <a:prstClr val="white"/>
              </a:solidFill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Red = Underground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kern="0" dirty="0">
                <a:solidFill>
                  <a:prstClr val="white"/>
                </a:solidFill>
              </a:rPr>
              <a:t>Black = Aerial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40465BA-C585-C5D5-B4E3-643A83969E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298" y="605790"/>
            <a:ext cx="8262903" cy="5966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7589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AF6AA46-CE69-5C92-B24E-761335B44B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854FE4B-CE9E-B1B7-7DEA-3985A4581B6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1285"/>
          <a:stretch/>
        </p:blipFill>
        <p:spPr>
          <a:xfrm>
            <a:off x="1" y="0"/>
            <a:ext cx="12191999" cy="7191633"/>
          </a:xfrm>
          <a:prstGeom prst="rect">
            <a:avLst/>
          </a:prstGeom>
        </p:spPr>
      </p:pic>
      <p:pic>
        <p:nvPicPr>
          <p:cNvPr id="3" name="Picture 2" descr="A black and white logo&#10;&#10;Description automatically generated">
            <a:extLst>
              <a:ext uri="{FF2B5EF4-FFF2-40B4-BE49-F238E27FC236}">
                <a16:creationId xmlns:a16="http://schemas.microsoft.com/office/drawing/2014/main" id="{D10F3553-9D93-8806-B82D-205890AF381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886"/>
          <a:stretch/>
        </p:blipFill>
        <p:spPr>
          <a:xfrm>
            <a:off x="9924977" y="6023907"/>
            <a:ext cx="1875725" cy="349464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F18012BA-464C-17B5-073A-FBD9880F5CDE}"/>
              </a:ext>
            </a:extLst>
          </p:cNvPr>
          <p:cNvSpPr txBox="1">
            <a:spLocks/>
          </p:cNvSpPr>
          <p:nvPr/>
        </p:nvSpPr>
        <p:spPr>
          <a:xfrm>
            <a:off x="609601" y="632647"/>
            <a:ext cx="10781348" cy="39818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88" b="1" i="0">
                <a:solidFill>
                  <a:schemeClr val="bg1"/>
                </a:solidFill>
                <a:latin typeface="Tahoma"/>
                <a:ea typeface="+mj-ea"/>
                <a:cs typeface="Tahoma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88" b="1" i="0" u="none" strike="noStrike" kern="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ahoma"/>
                <a:ea typeface="+mj-ea"/>
                <a:cs typeface="Tahoma"/>
              </a:rPr>
              <a:t>NOTIFICATION OF PRE-CONSTRUCTION</a:t>
            </a:r>
            <a:endParaRPr kumimoji="0" lang="en-US" sz="2588" b="1" i="0" u="none" strike="noStrike" kern="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ahoma"/>
              <a:ea typeface="+mj-ea"/>
              <a:cs typeface="Tahoma"/>
            </a:endParaRPr>
          </a:p>
        </p:txBody>
      </p:sp>
      <p:pic>
        <p:nvPicPr>
          <p:cNvPr id="7" name="Picture 6" descr="A yellow poster with text and icons&#10;&#10;AI-generated content may be incorrect.">
            <a:extLst>
              <a:ext uri="{FF2B5EF4-FFF2-40B4-BE49-F238E27FC236}">
                <a16:creationId xmlns:a16="http://schemas.microsoft.com/office/drawing/2014/main" id="{65CBBC90-ED59-853F-594B-5074134CF6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3636" y="927963"/>
            <a:ext cx="2004059" cy="4766409"/>
          </a:xfrm>
          <a:prstGeom prst="rect">
            <a:avLst/>
          </a:prstGeom>
        </p:spPr>
      </p:pic>
      <p:pic>
        <p:nvPicPr>
          <p:cNvPr id="8" name="Picture 7" descr="A yellow and black sign with black text&#10;&#10;AI-generated content may be incorrect.">
            <a:extLst>
              <a:ext uri="{FF2B5EF4-FFF2-40B4-BE49-F238E27FC236}">
                <a16:creationId xmlns:a16="http://schemas.microsoft.com/office/drawing/2014/main" id="{D966E410-8E3D-FFDA-459C-58590566B55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0275" y="1157895"/>
            <a:ext cx="3019880" cy="504074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7F71D45-6834-CF22-1314-FB548BA00EDF}"/>
              </a:ext>
            </a:extLst>
          </p:cNvPr>
          <p:cNvSpPr txBox="1"/>
          <p:nvPr/>
        </p:nvSpPr>
        <p:spPr>
          <a:xfrm>
            <a:off x="766916" y="1553498"/>
            <a:ext cx="4286865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prstClr val="white"/>
                </a:solidFill>
                <a:latin typeface="Aptos" panose="02110004020202020204"/>
              </a:rPr>
              <a:t>Engage with the Community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2000" dirty="0">
              <a:solidFill>
                <a:prstClr val="white"/>
              </a:solidFill>
              <a:latin typeface="Aptos" panose="02110004020202020204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prstClr val="white"/>
                </a:solidFill>
                <a:latin typeface="Aptos" panose="02110004020202020204"/>
              </a:rPr>
              <a:t>Pre-Construction Door Hangers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2000" dirty="0">
              <a:solidFill>
                <a:srgbClr val="FFC000"/>
              </a:solidFill>
              <a:latin typeface="Aptos" panose="02110004020202020204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 b="1" dirty="0">
                <a:solidFill>
                  <a:srgbClr val="FFC000"/>
                </a:solidFill>
                <a:latin typeface="Aptos" panose="02110004020202020204"/>
              </a:rPr>
              <a:t>IQ Fiber team </a:t>
            </a:r>
            <a:r>
              <a:rPr lang="en-US" sz="2000" dirty="0">
                <a:solidFill>
                  <a:prstClr val="white"/>
                </a:solidFill>
                <a:latin typeface="Aptos" panose="02110004020202020204"/>
              </a:rPr>
              <a:t>in the Neighborhood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2000" dirty="0">
              <a:solidFill>
                <a:prstClr val="white"/>
              </a:solidFill>
              <a:latin typeface="Aptos" panose="02110004020202020204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prstClr val="white"/>
                </a:solidFill>
                <a:latin typeface="Aptos" panose="02110004020202020204"/>
              </a:rPr>
              <a:t>Construction is the first impression – </a:t>
            </a:r>
            <a:r>
              <a:rPr lang="en-US" sz="2000" b="1" dirty="0">
                <a:solidFill>
                  <a:srgbClr val="FFC000"/>
                </a:solidFill>
                <a:latin typeface="Aptos" panose="02110004020202020204"/>
              </a:rPr>
              <a:t>we</a:t>
            </a:r>
            <a:r>
              <a:rPr lang="en-US" sz="2000" dirty="0">
                <a:solidFill>
                  <a:prstClr val="white"/>
                </a:solidFill>
                <a:latin typeface="Aptos" panose="02110004020202020204"/>
              </a:rPr>
              <a:t> make it a great one!</a:t>
            </a:r>
          </a:p>
        </p:txBody>
      </p:sp>
    </p:spTree>
    <p:extLst>
      <p:ext uri="{BB962C8B-B14F-4D97-AF65-F5344CB8AC3E}">
        <p14:creationId xmlns:p14="http://schemas.microsoft.com/office/powerpoint/2010/main" val="5644253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2">
            <a:extLst>
              <a:ext uri="{FF2B5EF4-FFF2-40B4-BE49-F238E27FC236}">
                <a16:creationId xmlns:a16="http://schemas.microsoft.com/office/drawing/2014/main" id="{B760120E-074F-907D-B09E-3278910469F5}"/>
              </a:ext>
            </a:extLst>
          </p:cNvPr>
          <p:cNvSpPr txBox="1"/>
          <p:nvPr/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76767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IQ</a:t>
            </a:r>
            <a:r>
              <a:rPr kumimoji="0" lang="en-US" sz="1200" b="0" i="0" u="none" strike="noStrike" kern="1200" cap="none" spc="15" normalizeH="0" baseline="0" noProof="0">
                <a:ln>
                  <a:noFill/>
                </a:ln>
                <a:solidFill>
                  <a:srgbClr val="76767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-23" normalizeH="0" baseline="0" noProof="0">
                <a:ln>
                  <a:noFill/>
                </a:ln>
                <a:solidFill>
                  <a:srgbClr val="76767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FIBER</a:t>
            </a:r>
            <a:r>
              <a:rPr kumimoji="0" lang="en-US" sz="1200" b="0" i="0" u="none" strike="noStrike" kern="1200" cap="none" spc="15" normalizeH="0" baseline="0" noProof="0">
                <a:ln>
                  <a:noFill/>
                </a:ln>
                <a:solidFill>
                  <a:srgbClr val="76767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-19" normalizeH="0" baseline="0" noProof="0">
                <a:ln>
                  <a:noFill/>
                </a:ln>
                <a:solidFill>
                  <a:srgbClr val="76767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PROPRIETARY</a:t>
            </a:r>
            <a:r>
              <a:rPr kumimoji="0" lang="en-US" sz="1200" b="0" i="0" u="none" strike="noStrike" kern="1200" cap="none" spc="-49" normalizeH="0" baseline="0" noProof="0">
                <a:ln>
                  <a:noFill/>
                </a:ln>
                <a:solidFill>
                  <a:srgbClr val="76767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56" normalizeH="0" baseline="0" noProof="0">
                <a:ln>
                  <a:noFill/>
                </a:ln>
                <a:solidFill>
                  <a:srgbClr val="76767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AND</a:t>
            </a:r>
            <a:r>
              <a:rPr kumimoji="0" lang="en-US" sz="1200" b="0" i="0" u="none" strike="noStrike" kern="1200" cap="none" spc="15" normalizeH="0" baseline="0" noProof="0">
                <a:ln>
                  <a:noFill/>
                </a:ln>
                <a:solidFill>
                  <a:srgbClr val="76767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-8" normalizeH="0" baseline="0" noProof="0">
                <a:ln>
                  <a:noFill/>
                </a:ln>
                <a:solidFill>
                  <a:srgbClr val="76767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CONFIDENTIAL</a:t>
            </a:r>
          </a:p>
        </p:txBody>
      </p:sp>
      <p:sp>
        <p:nvSpPr>
          <p:cNvPr id="3" name="object 4">
            <a:extLst>
              <a:ext uri="{FF2B5EF4-FFF2-40B4-BE49-F238E27FC236}">
                <a16:creationId xmlns:a16="http://schemas.microsoft.com/office/drawing/2014/main" id="{5688270C-34F2-DF1B-A243-916C0B3A0133}"/>
              </a:ext>
            </a:extLst>
          </p:cNvPr>
          <p:cNvSpPr txBox="1"/>
          <p:nvPr/>
        </p:nvSpPr>
        <p:spPr>
          <a:xfrm>
            <a:off x="609603" y="633414"/>
            <a:ext cx="10744200" cy="56361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9528" rIns="0" bIns="0" anchor="t" anchorCtr="0" compatLnSpc="1">
            <a:spAutoFit/>
          </a:bodyPr>
          <a:lstStyle/>
          <a:p>
            <a:pPr marL="9528" marR="0" lvl="0" indent="0" algn="l" defTabSz="914400" rtl="0" eaLnBrk="1" fontAlgn="auto" latinLnBrk="0" hangingPunct="1">
              <a:lnSpc>
                <a:spcPct val="100000"/>
              </a:lnSpc>
              <a:spcBef>
                <a:spcPts val="75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3600" b="1" i="0" u="none" strike="noStrike" kern="1200" cap="none" spc="-8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2"/>
                <a:ea typeface="+mn-ea"/>
                <a:cs typeface="Times New Roman" pitchFamily="18"/>
              </a:rPr>
              <a:t>During Construction</a:t>
            </a:r>
            <a:endParaRPr kumimoji="0" lang="en-US" sz="3450" b="1" i="0" u="none" strike="noStrike" kern="0" cap="none" spc="-8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" pitchFamily="2"/>
              <a:ea typeface="+mn-ea"/>
              <a:cs typeface="Tahoma"/>
            </a:endParaRPr>
          </a:p>
        </p:txBody>
      </p:sp>
      <p:pic>
        <p:nvPicPr>
          <p:cNvPr id="4" name="Picture 7" descr="A yellow and black business card&#10;&#10;Description automatically generated">
            <a:extLst>
              <a:ext uri="{FF2B5EF4-FFF2-40B4-BE49-F238E27FC236}">
                <a16:creationId xmlns:a16="http://schemas.microsoft.com/office/drawing/2014/main" id="{CF177D59-4599-CB3A-2FA6-D2B36020E8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2359" y="2098218"/>
            <a:ext cx="3460034" cy="266156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TextBox 12">
            <a:extLst>
              <a:ext uri="{FF2B5EF4-FFF2-40B4-BE49-F238E27FC236}">
                <a16:creationId xmlns:a16="http://schemas.microsoft.com/office/drawing/2014/main" id="{36D864F8-9B0E-9EEF-48ED-14F4BBB8341D}"/>
              </a:ext>
            </a:extLst>
          </p:cNvPr>
          <p:cNvSpPr txBox="1"/>
          <p:nvPr/>
        </p:nvSpPr>
        <p:spPr>
          <a:xfrm>
            <a:off x="2925138" y="1490993"/>
            <a:ext cx="4017617" cy="216982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2"/>
                <a:ea typeface="+mn-ea"/>
                <a:cs typeface="+mn-cs"/>
              </a:rPr>
              <a:t>The construction process includes the installation of aerial fiber cables or underground conduit and access vaults in the public right-of-way adjacent to the road. We will place a notice on your door when construction is about to begin. Throughout the process we will provide updates via social media, email, construction signs, and on our website. </a:t>
            </a:r>
            <a:br>
              <a: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2"/>
                <a:ea typeface="+mn-ea"/>
                <a:cs typeface="+mn-cs"/>
              </a:rPr>
            </a:br>
            <a:br>
              <a: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2"/>
                <a:ea typeface="+mn-ea"/>
                <a:cs typeface="+mn-cs"/>
              </a:rPr>
            </a:b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" pitchFamily="2"/>
              <a:ea typeface="+mn-ea"/>
              <a:cs typeface="+mn-cs"/>
            </a:endParaRPr>
          </a:p>
        </p:txBody>
      </p:sp>
      <p:pic>
        <p:nvPicPr>
          <p:cNvPr id="6" name="Picture 15" descr="A logo of a shovel&#10;&#10;Description automatically generated">
            <a:extLst>
              <a:ext uri="{FF2B5EF4-FFF2-40B4-BE49-F238E27FC236}">
                <a16:creationId xmlns:a16="http://schemas.microsoft.com/office/drawing/2014/main" id="{19C8B044-7F66-CDDF-B68C-8580FBD385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3" y="1407417"/>
            <a:ext cx="1860730" cy="186073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22" descr="A logo of a cable&#10;&#10;Description automatically generated with medium confidence">
            <a:extLst>
              <a:ext uri="{FF2B5EF4-FFF2-40B4-BE49-F238E27FC236}">
                <a16:creationId xmlns:a16="http://schemas.microsoft.com/office/drawing/2014/main" id="{DD9AB906-7B5D-9963-7915-0BEF1DAFA8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543" y="3634511"/>
            <a:ext cx="1860730" cy="186073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TextBox 24">
            <a:extLst>
              <a:ext uri="{FF2B5EF4-FFF2-40B4-BE49-F238E27FC236}">
                <a16:creationId xmlns:a16="http://schemas.microsoft.com/office/drawing/2014/main" id="{EB5BB8E5-DF6D-CCF2-0F2F-79164EED3B8C}"/>
              </a:ext>
            </a:extLst>
          </p:cNvPr>
          <p:cNvSpPr txBox="1"/>
          <p:nvPr/>
        </p:nvSpPr>
        <p:spPr>
          <a:xfrm>
            <a:off x="2913324" y="3924458"/>
            <a:ext cx="3904039" cy="133882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2"/>
                <a:ea typeface="+mn-ea"/>
                <a:cs typeface="+mn-cs"/>
              </a:rPr>
              <a:t>Once the underground conduit and access vaults are in place, our construction teams will install the fiber-optic cables and connect them together to create one seamless network. The network is then tested to ensure that it is up to our quality standards for speed and reliability.</a:t>
            </a:r>
          </a:p>
        </p:txBody>
      </p:sp>
      <p:pic>
        <p:nvPicPr>
          <p:cNvPr id="9" name="Picture 3" descr="A black and white logo&#10;&#10;Description automatically generated">
            <a:extLst>
              <a:ext uri="{FF2B5EF4-FFF2-40B4-BE49-F238E27FC236}">
                <a16:creationId xmlns:a16="http://schemas.microsoft.com/office/drawing/2014/main" id="{8C2679F5-D4BD-8CEE-61B5-E54AD0A9DB06}"/>
              </a:ext>
            </a:extLst>
          </p:cNvPr>
          <p:cNvPicPr>
            <a:picLocks noMove="1" noResize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00297" y="5267721"/>
            <a:ext cx="2919926" cy="787106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6590FD7-92F0-65FD-6D8C-36DC27FDAB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and white logo&#10;&#10;Description automatically generated">
            <a:extLst>
              <a:ext uri="{FF2B5EF4-FFF2-40B4-BE49-F238E27FC236}">
                <a16:creationId xmlns:a16="http://schemas.microsoft.com/office/drawing/2014/main" id="{22FE38AF-D639-472E-A6A8-006966CE554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886"/>
          <a:stretch/>
        </p:blipFill>
        <p:spPr>
          <a:xfrm>
            <a:off x="9924977" y="6023907"/>
            <a:ext cx="1875725" cy="349464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F58EC278-F12F-406B-25A3-24054188FC9D}"/>
              </a:ext>
            </a:extLst>
          </p:cNvPr>
          <p:cNvSpPr txBox="1">
            <a:spLocks/>
          </p:cNvSpPr>
          <p:nvPr/>
        </p:nvSpPr>
        <p:spPr>
          <a:xfrm>
            <a:off x="609601" y="632647"/>
            <a:ext cx="10781348" cy="39818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88" b="1" i="0">
                <a:solidFill>
                  <a:schemeClr val="bg1"/>
                </a:solidFill>
                <a:latin typeface="Tahoma"/>
                <a:ea typeface="+mj-ea"/>
                <a:cs typeface="Tahoma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88" b="1" i="0" u="none" strike="noStrike" kern="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ahoma"/>
                <a:ea typeface="+mj-ea"/>
                <a:cs typeface="Tahoma"/>
              </a:rPr>
              <a:t>IQ Fiber </a:t>
            </a:r>
            <a:r>
              <a:rPr kumimoji="0" lang="en-US" sz="2588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ahoma"/>
                <a:ea typeface="+mj-ea"/>
                <a:cs typeface="Tahoma"/>
              </a:rPr>
              <a:t>Optic Construction Methods</a:t>
            </a:r>
            <a:endParaRPr kumimoji="0" lang="en-US" sz="2588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Tahoma"/>
              <a:ea typeface="+mj-ea"/>
              <a:cs typeface="Tahoma"/>
            </a:endParaRPr>
          </a:p>
        </p:txBody>
      </p:sp>
      <p:pic>
        <p:nvPicPr>
          <p:cNvPr id="7" name="Picture 6" descr="A person in a construction vehicle&#10;&#10;Description automatically generated">
            <a:extLst>
              <a:ext uri="{FF2B5EF4-FFF2-40B4-BE49-F238E27FC236}">
                <a16:creationId xmlns:a16="http://schemas.microsoft.com/office/drawing/2014/main" id="{5A62D345-75B8-6C9D-FBEE-E966C581EA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94" r="3" b="8048"/>
          <a:stretch/>
        </p:blipFill>
        <p:spPr>
          <a:xfrm>
            <a:off x="5165548" y="1934507"/>
            <a:ext cx="6600641" cy="2988986"/>
          </a:xfrm>
          <a:prstGeom prst="rect">
            <a:avLst/>
          </a:prstGeom>
          <a:effectLst>
            <a:outerShdw blurRad="50800" dist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10" descr="A group of men standing next to a large white box&#10;&#10;Description automatically generated">
            <a:extLst>
              <a:ext uri="{FF2B5EF4-FFF2-40B4-BE49-F238E27FC236}">
                <a16:creationId xmlns:a16="http://schemas.microsoft.com/office/drawing/2014/main" id="{66118CF8-0938-EB27-B141-5C65A62691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6" r="1518" b="2"/>
          <a:stretch/>
        </p:blipFill>
        <p:spPr>
          <a:xfrm>
            <a:off x="689611" y="1248004"/>
            <a:ext cx="3840955" cy="5281457"/>
          </a:xfrm>
          <a:prstGeom prst="rect">
            <a:avLst/>
          </a:prstGeom>
          <a:effectLst>
            <a:outerShdw blurRad="50800" dist="1270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132530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A collage of a construction site&#10;&#10;Description automatically generated">
            <a:extLst>
              <a:ext uri="{FF2B5EF4-FFF2-40B4-BE49-F238E27FC236}">
                <a16:creationId xmlns:a16="http://schemas.microsoft.com/office/drawing/2014/main" id="{648A0EB9-3FE6-8553-CDF9-05C1FD322C0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2187" t="1388" r="1980" b="6945"/>
          <a:stretch>
            <a:fillRect/>
          </a:stretch>
        </p:blipFill>
        <p:spPr>
          <a:xfrm>
            <a:off x="8564142" y="1490243"/>
            <a:ext cx="1741410" cy="348282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object 4">
            <a:extLst>
              <a:ext uri="{FF2B5EF4-FFF2-40B4-BE49-F238E27FC236}">
                <a16:creationId xmlns:a16="http://schemas.microsoft.com/office/drawing/2014/main" id="{F86782FF-186F-5228-E558-4E7F4D979E8E}"/>
              </a:ext>
            </a:extLst>
          </p:cNvPr>
          <p:cNvSpPr txBox="1"/>
          <p:nvPr/>
        </p:nvSpPr>
        <p:spPr>
          <a:xfrm>
            <a:off x="609603" y="633414"/>
            <a:ext cx="10744200" cy="56361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9528" rIns="0" bIns="0" anchor="t" anchorCtr="0" compatLnSpc="1">
            <a:spAutoFit/>
          </a:bodyPr>
          <a:lstStyle/>
          <a:p>
            <a:pPr marL="9528" marR="0" lvl="0" indent="0" algn="l" defTabSz="914400" rtl="0" eaLnBrk="1" fontAlgn="auto" latinLnBrk="0" hangingPunct="1">
              <a:lnSpc>
                <a:spcPct val="100000"/>
              </a:lnSpc>
              <a:spcBef>
                <a:spcPts val="75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3600" b="1" i="0" u="none" strike="noStrike" kern="1200" cap="none" spc="-8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2"/>
                <a:ea typeface="+mn-ea"/>
                <a:cs typeface="Times New Roman" pitchFamily="18"/>
              </a:rPr>
              <a:t>Construction &amp; Restoration Process</a:t>
            </a:r>
            <a:endParaRPr kumimoji="0" lang="en-US" sz="3450" b="1" i="0" u="none" strike="noStrike" kern="0" cap="none" spc="-8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" pitchFamily="2"/>
              <a:ea typeface="+mn-ea"/>
              <a:cs typeface="Tahoma"/>
            </a:endParaRPr>
          </a:p>
        </p:txBody>
      </p:sp>
      <p:pic>
        <p:nvPicPr>
          <p:cNvPr id="4" name="Picture 3" descr="A collage of a construction site&#10;&#10;Description automatically generated">
            <a:extLst>
              <a:ext uri="{FF2B5EF4-FFF2-40B4-BE49-F238E27FC236}">
                <a16:creationId xmlns:a16="http://schemas.microsoft.com/office/drawing/2014/main" id="{0F771206-59A3-9E9A-6145-217C1A83C29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75" t="2778" r="50592" b="5555"/>
          <a:stretch>
            <a:fillRect/>
          </a:stretch>
        </p:blipFill>
        <p:spPr>
          <a:xfrm>
            <a:off x="6717886" y="1485900"/>
            <a:ext cx="1741410" cy="348283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TextBox 14">
            <a:extLst>
              <a:ext uri="{FF2B5EF4-FFF2-40B4-BE49-F238E27FC236}">
                <a16:creationId xmlns:a16="http://schemas.microsoft.com/office/drawing/2014/main" id="{44E8E70C-CE48-35CB-50D5-1AC76AEACC4A}"/>
              </a:ext>
            </a:extLst>
          </p:cNvPr>
          <p:cNvSpPr txBox="1"/>
          <p:nvPr/>
        </p:nvSpPr>
        <p:spPr>
          <a:xfrm>
            <a:off x="1231486" y="4968730"/>
            <a:ext cx="1874135" cy="30007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2"/>
                <a:ea typeface="+mn-ea"/>
                <a:cs typeface="+mn-cs"/>
              </a:rPr>
              <a:t>BEFORE</a:t>
            </a:r>
          </a:p>
        </p:txBody>
      </p:sp>
      <p:sp>
        <p:nvSpPr>
          <p:cNvPr id="6" name="TextBox 15">
            <a:extLst>
              <a:ext uri="{FF2B5EF4-FFF2-40B4-BE49-F238E27FC236}">
                <a16:creationId xmlns:a16="http://schemas.microsoft.com/office/drawing/2014/main" id="{C5A77D51-B16F-F04A-E319-A432325DE3D6}"/>
              </a:ext>
            </a:extLst>
          </p:cNvPr>
          <p:cNvSpPr txBox="1"/>
          <p:nvPr/>
        </p:nvSpPr>
        <p:spPr>
          <a:xfrm>
            <a:off x="3791422" y="4968730"/>
            <a:ext cx="1874135" cy="30007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2"/>
                <a:ea typeface="+mn-ea"/>
                <a:cs typeface="+mn-cs"/>
              </a:rPr>
              <a:t>AFTER</a:t>
            </a:r>
          </a:p>
        </p:txBody>
      </p:sp>
      <p:sp>
        <p:nvSpPr>
          <p:cNvPr id="7" name="TextBox 16">
            <a:extLst>
              <a:ext uri="{FF2B5EF4-FFF2-40B4-BE49-F238E27FC236}">
                <a16:creationId xmlns:a16="http://schemas.microsoft.com/office/drawing/2014/main" id="{EDA4EA84-3882-BAB4-F891-02E0DD963A2B}"/>
              </a:ext>
            </a:extLst>
          </p:cNvPr>
          <p:cNvSpPr txBox="1"/>
          <p:nvPr/>
        </p:nvSpPr>
        <p:spPr>
          <a:xfrm>
            <a:off x="6558250" y="5110819"/>
            <a:ext cx="1874135" cy="30007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2"/>
                <a:ea typeface="+mn-ea"/>
                <a:cs typeface="+mn-cs"/>
              </a:rPr>
              <a:t>BEFORE</a:t>
            </a:r>
          </a:p>
        </p:txBody>
      </p:sp>
      <p:sp>
        <p:nvSpPr>
          <p:cNvPr id="8" name="TextBox 17">
            <a:extLst>
              <a:ext uri="{FF2B5EF4-FFF2-40B4-BE49-F238E27FC236}">
                <a16:creationId xmlns:a16="http://schemas.microsoft.com/office/drawing/2014/main" id="{2582E08E-2B80-7EE6-D680-03EB9D1A8A93}"/>
              </a:ext>
            </a:extLst>
          </p:cNvPr>
          <p:cNvSpPr txBox="1"/>
          <p:nvPr/>
        </p:nvSpPr>
        <p:spPr>
          <a:xfrm>
            <a:off x="8591391" y="5117211"/>
            <a:ext cx="1874135" cy="30007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2"/>
                <a:ea typeface="+mn-ea"/>
                <a:cs typeface="+mn-cs"/>
              </a:rPr>
              <a:t>AFTER</a:t>
            </a:r>
          </a:p>
        </p:txBody>
      </p:sp>
      <p:pic>
        <p:nvPicPr>
          <p:cNvPr id="9" name="Picture 11" descr="A collage of a brick column&#10;&#10;Description automatically generated">
            <a:extLst>
              <a:ext uri="{FF2B5EF4-FFF2-40B4-BE49-F238E27FC236}">
                <a16:creationId xmlns:a16="http://schemas.microsoft.com/office/drawing/2014/main" id="{B8E203F2-D336-5C46-0978-F649AE4BC5E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3184" b="26471"/>
          <a:stretch>
            <a:fillRect/>
          </a:stretch>
        </p:blipFill>
        <p:spPr>
          <a:xfrm>
            <a:off x="588379" y="1385416"/>
            <a:ext cx="5921407" cy="3573328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3151C0-89DD-5FC0-857C-773523CB59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and white logo&#10;&#10;Description automatically generated">
            <a:extLst>
              <a:ext uri="{FF2B5EF4-FFF2-40B4-BE49-F238E27FC236}">
                <a16:creationId xmlns:a16="http://schemas.microsoft.com/office/drawing/2014/main" id="{95CAF84B-D54A-F4E7-CAF8-2293D6C68F3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886"/>
          <a:stretch/>
        </p:blipFill>
        <p:spPr>
          <a:xfrm>
            <a:off x="9924977" y="6023907"/>
            <a:ext cx="1875725" cy="349464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2AB0E54C-9F4A-517A-36C5-91C2CF304617}"/>
              </a:ext>
            </a:extLst>
          </p:cNvPr>
          <p:cNvSpPr txBox="1">
            <a:spLocks/>
          </p:cNvSpPr>
          <p:nvPr/>
        </p:nvSpPr>
        <p:spPr>
          <a:xfrm>
            <a:off x="671112" y="547972"/>
            <a:ext cx="10781348" cy="39818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88" b="1" i="0">
                <a:solidFill>
                  <a:schemeClr val="bg1"/>
                </a:solidFill>
                <a:latin typeface="Tahoma"/>
                <a:ea typeface="+mj-ea"/>
                <a:cs typeface="Tahoma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88" b="1" i="0" u="none" strike="noStrike" kern="0" cap="none" spc="0" normalizeH="0" baseline="0" noProof="0">
                <a:ln>
                  <a:noFill/>
                </a:ln>
                <a:solidFill>
                  <a:srgbClr val="F1BC47"/>
                </a:solidFill>
                <a:effectLst/>
                <a:uLnTx/>
                <a:uFillTx/>
                <a:latin typeface="Tahoma"/>
                <a:ea typeface="+mj-ea"/>
                <a:cs typeface="Tahoma"/>
              </a:rPr>
              <a:t>The IQ </a:t>
            </a:r>
            <a:r>
              <a:rPr kumimoji="0" lang="en-US" sz="2588" b="1" i="0" u="none" strike="noStrike" kern="0" cap="none" spc="0" normalizeH="0" baseline="0" noProof="0">
                <a:ln>
                  <a:noFill/>
                </a:ln>
                <a:solidFill>
                  <a:srgbClr val="F3BD47"/>
                </a:solidFill>
                <a:effectLst/>
                <a:uLnTx/>
                <a:uFillTx/>
                <a:latin typeface="Tahoma"/>
                <a:ea typeface="+mj-ea"/>
                <a:cs typeface="Tahoma"/>
              </a:rPr>
              <a:t>Fiber </a:t>
            </a:r>
            <a:r>
              <a:rPr kumimoji="0" lang="en-US" sz="2588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ahoma"/>
                <a:ea typeface="+mj-ea"/>
                <a:cs typeface="Tahoma"/>
              </a:rPr>
              <a:t>Way</a:t>
            </a:r>
            <a:endParaRPr kumimoji="0" lang="en-US" sz="2588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Tahoma"/>
              <a:ea typeface="+mj-ea"/>
              <a:cs typeface="Tahoma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ABCD58F-D385-C436-738A-5775F290F122}"/>
              </a:ext>
            </a:extLst>
          </p:cNvPr>
          <p:cNvSpPr txBox="1"/>
          <p:nvPr/>
        </p:nvSpPr>
        <p:spPr>
          <a:xfrm>
            <a:off x="2781376" y="1991497"/>
            <a:ext cx="32804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100% 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</a:rPr>
              <a:t>Fiber-Optic Internet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Fastest Speeds Possible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0%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D2E80B-229B-E9E6-6CCC-81E33D845D47}"/>
              </a:ext>
            </a:extLst>
          </p:cNvPr>
          <p:cNvSpPr txBox="1"/>
          <p:nvPr/>
        </p:nvSpPr>
        <p:spPr>
          <a:xfrm>
            <a:off x="9033437" y="2037663"/>
            <a:ext cx="20345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Wall -to -wall coverage no wait times or lag and 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3BD47"/>
                </a:solidFill>
                <a:effectLst/>
                <a:uLnTx/>
                <a:uFillTx/>
              </a:rPr>
              <a:t>99.9% uptime!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081FCBF-4592-12D9-C075-EE17E8EE39D4}"/>
              </a:ext>
            </a:extLst>
          </p:cNvPr>
          <p:cNvSpPr txBox="1"/>
          <p:nvPr/>
        </p:nvSpPr>
        <p:spPr>
          <a:xfrm>
            <a:off x="2783319" y="3947636"/>
            <a:ext cx="310888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</a:rPr>
              <a:t>Stress Free Guarantee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No Contract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No Fees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No Data Caps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Free Wi-Fi Equipment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DF8D3B9-A430-C9EE-77BD-19042CD20A4B}"/>
              </a:ext>
            </a:extLst>
          </p:cNvPr>
          <p:cNvSpPr txBox="1"/>
          <p:nvPr/>
        </p:nvSpPr>
        <p:spPr>
          <a:xfrm>
            <a:off x="8907707" y="4009072"/>
            <a:ext cx="31203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1BC47"/>
                </a:solidFill>
                <a:effectLst/>
                <a:uLnTx/>
                <a:uFillTx/>
              </a:rPr>
              <a:t>In -house call center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Proactively monitoring your service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6EA4911-DD00-6507-E867-D606C7FD04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761" y="2125979"/>
            <a:ext cx="1508360" cy="140716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AD8A2FE-B279-5CEA-26C7-301CC85E53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6708" y="2125980"/>
            <a:ext cx="1508360" cy="140715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613F47E-51BD-D5DA-C2E6-74347E6C2F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051" y="4103184"/>
            <a:ext cx="1508360" cy="140715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140D971-6D02-D3C5-0D4D-1CF56347CB8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6708" y="4103184"/>
            <a:ext cx="1508360" cy="1418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03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13BAE60-24A9-787D-B7E7-F94A143004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C097628-D2DA-2ADD-FBEB-43C0E27A095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1285"/>
          <a:stretch/>
        </p:blipFill>
        <p:spPr>
          <a:xfrm>
            <a:off x="1" y="0"/>
            <a:ext cx="12191999" cy="7191633"/>
          </a:xfrm>
          <a:prstGeom prst="rect">
            <a:avLst/>
          </a:prstGeom>
        </p:spPr>
      </p:pic>
      <p:pic>
        <p:nvPicPr>
          <p:cNvPr id="4" name="Picture 3" descr="A black and white logo&#10;&#10;Description automatically generated">
            <a:extLst>
              <a:ext uri="{FF2B5EF4-FFF2-40B4-BE49-F238E27FC236}">
                <a16:creationId xmlns:a16="http://schemas.microsoft.com/office/drawing/2014/main" id="{094440B3-8C4F-5782-8DF7-1B73E0D4014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886"/>
          <a:stretch/>
        </p:blipFill>
        <p:spPr>
          <a:xfrm>
            <a:off x="9924977" y="6023907"/>
            <a:ext cx="1875725" cy="349464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19CE48FE-7EA0-64B0-F4E8-29285B3A00DD}"/>
              </a:ext>
            </a:extLst>
          </p:cNvPr>
          <p:cNvSpPr txBox="1">
            <a:spLocks/>
          </p:cNvSpPr>
          <p:nvPr/>
        </p:nvSpPr>
        <p:spPr>
          <a:xfrm>
            <a:off x="705326" y="499460"/>
            <a:ext cx="10781348" cy="39818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88" b="1" i="0">
                <a:solidFill>
                  <a:schemeClr val="bg1"/>
                </a:solidFill>
                <a:latin typeface="Tahoma"/>
                <a:ea typeface="+mj-ea"/>
                <a:cs typeface="Tahoma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88" b="1" i="0" u="none" strike="noStrike" kern="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ahoma"/>
                <a:ea typeface="+mj-ea"/>
                <a:cs typeface="Tahoma"/>
              </a:rPr>
              <a:t>IQ Fiber </a:t>
            </a:r>
            <a:r>
              <a:rPr kumimoji="0" lang="en-US" sz="2588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ahoma"/>
                <a:ea typeface="+mj-ea"/>
                <a:cs typeface="Tahoma"/>
              </a:rPr>
              <a:t>Residential Packages</a:t>
            </a:r>
            <a:endParaRPr kumimoji="0" lang="en-US" sz="2588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Tahoma"/>
              <a:ea typeface="+mj-ea"/>
              <a:cs typeface="Tahoma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6517D16-9FF3-CF8C-0E38-80DBD9C303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326" y="1155195"/>
            <a:ext cx="10544770" cy="4297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2699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AC1DA5-DC41-CC34-6778-25984458DC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white logo&#10;&#10;Description automatically generated">
            <a:extLst>
              <a:ext uri="{FF2B5EF4-FFF2-40B4-BE49-F238E27FC236}">
                <a16:creationId xmlns:a16="http://schemas.microsoft.com/office/drawing/2014/main" id="{E6E6A712-5EB9-946B-9284-879FE9FB85C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886"/>
          <a:stretch/>
        </p:blipFill>
        <p:spPr>
          <a:xfrm>
            <a:off x="9924977" y="6023907"/>
            <a:ext cx="1875725" cy="349464"/>
          </a:xfrm>
          <a:prstGeom prst="rect">
            <a:avLst/>
          </a:prstGeom>
        </p:spPr>
      </p:pic>
      <p:pic>
        <p:nvPicPr>
          <p:cNvPr id="2" name="Picture 1" descr="A screenshot of a website&#10;&#10;AI-generated content may be incorrect.">
            <a:extLst>
              <a:ext uri="{FF2B5EF4-FFF2-40B4-BE49-F238E27FC236}">
                <a16:creationId xmlns:a16="http://schemas.microsoft.com/office/drawing/2014/main" id="{1174273D-4F0D-B96B-D59C-E29436A872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870" y="331470"/>
            <a:ext cx="9256275" cy="5404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4814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949B5A-E0BC-00FE-804B-AF6324EA19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white logo&#10;&#10;Description automatically generated">
            <a:extLst>
              <a:ext uri="{FF2B5EF4-FFF2-40B4-BE49-F238E27FC236}">
                <a16:creationId xmlns:a16="http://schemas.microsoft.com/office/drawing/2014/main" id="{B5FCF71A-060B-2508-F365-06DD3239E05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886"/>
          <a:stretch/>
        </p:blipFill>
        <p:spPr>
          <a:xfrm>
            <a:off x="9924977" y="6023907"/>
            <a:ext cx="1875725" cy="349464"/>
          </a:xfrm>
          <a:prstGeom prst="rect">
            <a:avLst/>
          </a:prstGeom>
        </p:spPr>
      </p:pic>
      <p:sp>
        <p:nvSpPr>
          <p:cNvPr id="3" name="object 3">
            <a:extLst>
              <a:ext uri="{FF2B5EF4-FFF2-40B4-BE49-F238E27FC236}">
                <a16:creationId xmlns:a16="http://schemas.microsoft.com/office/drawing/2014/main" id="{FA8A7F0A-B806-02C0-136A-B9F33FBBCFD6}"/>
              </a:ext>
            </a:extLst>
          </p:cNvPr>
          <p:cNvSpPr txBox="1">
            <a:spLocks/>
          </p:cNvSpPr>
          <p:nvPr/>
        </p:nvSpPr>
        <p:spPr>
          <a:xfrm>
            <a:off x="619938" y="552435"/>
            <a:ext cx="9919854" cy="499656"/>
          </a:xfrm>
          <a:prstGeom prst="rect">
            <a:avLst/>
          </a:prstGeom>
        </p:spPr>
        <p:txBody>
          <a:bodyPr vert="horz" wrap="square" lIns="0" tIns="7144" rIns="0" bIns="0" rtlCol="0" anchor="t">
            <a:spAutoFit/>
          </a:bodyPr>
          <a:lstStyle>
            <a:lvl1pPr>
              <a:defRPr sz="2588" b="1" i="0">
                <a:solidFill>
                  <a:schemeClr val="bg1"/>
                </a:solidFill>
                <a:latin typeface="Tahoma"/>
                <a:ea typeface="+mj-ea"/>
                <a:cs typeface="Tahoma"/>
              </a:defRPr>
            </a:lvl1pPr>
          </a:lstStyle>
          <a:p>
            <a:pPr marL="7144">
              <a:spcBef>
                <a:spcPts val="56"/>
              </a:spcBef>
            </a:pPr>
            <a:r>
              <a:rPr lang="en-US" sz="3200" kern="0" spc="-127" dirty="0">
                <a:latin typeface="Helvetica"/>
                <a:cs typeface="Helvetica"/>
              </a:rPr>
              <a:t>Delaware has </a:t>
            </a:r>
            <a:r>
              <a:rPr lang="en-US" sz="3200" kern="0" dirty="0">
                <a:latin typeface="Helvetica"/>
                <a:cs typeface="Helvetica"/>
              </a:rPr>
              <a:t>a</a:t>
            </a:r>
            <a:r>
              <a:rPr lang="en-US" sz="3200" kern="0" spc="-127" dirty="0">
                <a:latin typeface="Helvetica"/>
                <a:cs typeface="Helvetica"/>
              </a:rPr>
              <a:t> </a:t>
            </a:r>
            <a:r>
              <a:rPr lang="en-US" sz="3200" kern="0" spc="-45" dirty="0">
                <a:latin typeface="Helvetica"/>
                <a:cs typeface="Helvetica"/>
              </a:rPr>
              <a:t>new</a:t>
            </a:r>
            <a:r>
              <a:rPr lang="en-US" sz="3200" kern="0" spc="-124" dirty="0">
                <a:latin typeface="Helvetica"/>
                <a:cs typeface="Helvetica"/>
              </a:rPr>
              <a:t> </a:t>
            </a:r>
            <a:r>
              <a:rPr lang="en-US" sz="3200" kern="0" dirty="0">
                <a:solidFill>
                  <a:srgbClr val="FFC000"/>
                </a:solidFill>
                <a:latin typeface="Helvetica"/>
                <a:cs typeface="Helvetica"/>
              </a:rPr>
              <a:t>fiber-optic</a:t>
            </a:r>
            <a:r>
              <a:rPr lang="en-US" sz="3200" kern="0" spc="-127" dirty="0">
                <a:solidFill>
                  <a:srgbClr val="FFC000"/>
                </a:solidFill>
                <a:latin typeface="Helvetica"/>
                <a:cs typeface="Helvetica"/>
              </a:rPr>
              <a:t> </a:t>
            </a:r>
            <a:r>
              <a:rPr lang="en-US" sz="3200" kern="0" spc="-17" dirty="0">
                <a:solidFill>
                  <a:srgbClr val="FFC000"/>
                </a:solidFill>
                <a:latin typeface="Helvetica"/>
                <a:cs typeface="Helvetica"/>
              </a:rPr>
              <a:t>internet</a:t>
            </a:r>
            <a:r>
              <a:rPr lang="en-US" sz="3200" kern="0" spc="-127" dirty="0">
                <a:solidFill>
                  <a:srgbClr val="FFC000"/>
                </a:solidFill>
                <a:latin typeface="Helvetica"/>
                <a:cs typeface="Helvetica"/>
              </a:rPr>
              <a:t> </a:t>
            </a:r>
            <a:r>
              <a:rPr lang="en-US" sz="3200" kern="0" spc="-6" dirty="0">
                <a:solidFill>
                  <a:srgbClr val="FFC000"/>
                </a:solidFill>
                <a:latin typeface="Helvetica"/>
                <a:cs typeface="Helvetica"/>
              </a:rPr>
              <a:t>solution.</a:t>
            </a:r>
            <a:endParaRPr lang="en-US" sz="3200" kern="0" dirty="0">
              <a:solidFill>
                <a:srgbClr val="FFC000"/>
              </a:solidFill>
              <a:latin typeface="Helvetica"/>
              <a:cs typeface="Helvetica"/>
            </a:endParaRPr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13B9F714-D049-615C-A423-535A994893D1}"/>
              </a:ext>
            </a:extLst>
          </p:cNvPr>
          <p:cNvSpPr/>
          <p:nvPr/>
        </p:nvSpPr>
        <p:spPr>
          <a:xfrm flipV="1">
            <a:off x="619938" y="1174046"/>
            <a:ext cx="9837700" cy="45719"/>
          </a:xfrm>
          <a:custGeom>
            <a:avLst/>
            <a:gdLst/>
            <a:ahLst/>
            <a:cxnLst/>
            <a:rect l="l" t="t" r="r" b="b"/>
            <a:pathLst>
              <a:path w="14605000">
                <a:moveTo>
                  <a:pt x="0" y="0"/>
                </a:moveTo>
                <a:lnTo>
                  <a:pt x="14605000" y="0"/>
                </a:lnTo>
              </a:path>
            </a:pathLst>
          </a:custGeom>
          <a:ln w="38100">
            <a:solidFill>
              <a:srgbClr val="F3BC48"/>
            </a:solidFill>
          </a:ln>
        </p:spPr>
        <p:txBody>
          <a:bodyPr wrap="square" lIns="0" tIns="0" rIns="0" bIns="0" rtlCol="0"/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D15F035-EF91-47BF-1CD7-FBAD5C47C17E}"/>
              </a:ext>
            </a:extLst>
          </p:cNvPr>
          <p:cNvGrpSpPr/>
          <p:nvPr/>
        </p:nvGrpSpPr>
        <p:grpSpPr>
          <a:xfrm>
            <a:off x="6507343" y="1863804"/>
            <a:ext cx="5025571" cy="2921647"/>
            <a:chOff x="9094351" y="4800600"/>
            <a:chExt cx="7048338" cy="3909695"/>
          </a:xfrm>
        </p:grpSpPr>
        <p:pic>
          <p:nvPicPr>
            <p:cNvPr id="7" name="Picture 6" descr="A person in a grey shirt and cap standing in front of a truck&#10;&#10;Description automatically generated">
              <a:extLst>
                <a:ext uri="{FF2B5EF4-FFF2-40B4-BE49-F238E27FC236}">
                  <a16:creationId xmlns:a16="http://schemas.microsoft.com/office/drawing/2014/main" id="{67E8C59D-867E-DEA5-3BE4-F8C3B67A1E0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2310"/>
            <a:stretch/>
          </p:blipFill>
          <p:spPr>
            <a:xfrm>
              <a:off x="9094351" y="4800600"/>
              <a:ext cx="3343910" cy="3909695"/>
            </a:xfrm>
            <a:prstGeom prst="rect">
              <a:avLst/>
            </a:prstGeom>
          </p:spPr>
        </p:pic>
        <p:pic>
          <p:nvPicPr>
            <p:cNvPr id="8" name="object 10">
              <a:extLst>
                <a:ext uri="{FF2B5EF4-FFF2-40B4-BE49-F238E27FC236}">
                  <a16:creationId xmlns:a16="http://schemas.microsoft.com/office/drawing/2014/main" id="{DBBCA65F-FE07-056D-AD19-D4F8691510D3}"/>
                </a:ext>
              </a:extLst>
            </p:cNvPr>
            <p:cNvPicPr/>
            <p:nvPr/>
          </p:nvPicPr>
          <p:blipFill rotWithShape="1">
            <a:blip r:embed="rId5" cstate="print"/>
            <a:srcRect b="8844"/>
            <a:stretch/>
          </p:blipFill>
          <p:spPr>
            <a:xfrm>
              <a:off x="12438261" y="4800600"/>
              <a:ext cx="3704428" cy="3909695"/>
            </a:xfrm>
            <a:prstGeom prst="rect">
              <a:avLst/>
            </a:prstGeom>
          </p:spPr>
        </p:pic>
      </p:grpSp>
      <p:sp>
        <p:nvSpPr>
          <p:cNvPr id="9" name="object 4">
            <a:extLst>
              <a:ext uri="{FF2B5EF4-FFF2-40B4-BE49-F238E27FC236}">
                <a16:creationId xmlns:a16="http://schemas.microsoft.com/office/drawing/2014/main" id="{CF9BCEE0-3748-15F5-F7D5-D46D7B3894AA}"/>
              </a:ext>
            </a:extLst>
          </p:cNvPr>
          <p:cNvSpPr txBox="1"/>
          <p:nvPr/>
        </p:nvSpPr>
        <p:spPr>
          <a:xfrm>
            <a:off x="1028869" y="1598237"/>
            <a:ext cx="4766842" cy="1633428"/>
          </a:xfrm>
          <a:prstGeom prst="rect">
            <a:avLst/>
          </a:prstGeom>
        </p:spPr>
        <p:txBody>
          <a:bodyPr vert="horz" wrap="square" lIns="0" tIns="7144" rIns="0" bIns="0" rtlCol="0">
            <a:spAutoFit/>
          </a:bodyPr>
          <a:lstStyle/>
          <a:p>
            <a:pPr marL="7144" marR="2858" defTabSz="685800">
              <a:lnSpc>
                <a:spcPct val="141700"/>
              </a:lnSpc>
              <a:spcBef>
                <a:spcPts val="56"/>
              </a:spcBef>
            </a:pPr>
            <a:r>
              <a:rPr lang="en-US" kern="0" spc="-6" dirty="0">
                <a:solidFill>
                  <a:srgbClr val="FFFFFF"/>
                </a:solidFill>
                <a:cs typeface="Helvetica" panose="020B0604020202020204" pitchFamily="34" charset="0"/>
              </a:rPr>
              <a:t>Strong executive team with deep telecom experience and proven ability to deliver a superb customer experience</a:t>
            </a:r>
            <a:r>
              <a:rPr kern="0" spc="-6" dirty="0">
                <a:solidFill>
                  <a:srgbClr val="FFFFFF"/>
                </a:solidFill>
                <a:cs typeface="Helvetica" panose="020B0604020202020204" pitchFamily="34" charset="0"/>
              </a:rPr>
              <a:t>.</a:t>
            </a:r>
            <a:endParaRPr kern="0" dirty="0">
              <a:solidFill>
                <a:sysClr val="windowText" lastClr="000000"/>
              </a:solidFill>
              <a:cs typeface="Helvetica" panose="020B0604020202020204" pitchFamily="34" charset="0"/>
            </a:endParaRPr>
          </a:p>
          <a:p>
            <a:pPr defTabSz="685800">
              <a:spcBef>
                <a:spcPts val="11"/>
              </a:spcBef>
            </a:pPr>
            <a:endParaRPr sz="1100" kern="0" dirty="0">
              <a:solidFill>
                <a:sysClr val="windowText" lastClr="000000"/>
              </a:solidFill>
              <a:cs typeface="Helvetica" panose="020B0604020202020204" pitchFamily="34" charset="0"/>
            </a:endParaRPr>
          </a:p>
          <a:p>
            <a:pPr marL="7144" defTabSz="685800">
              <a:spcBef>
                <a:spcPts val="3"/>
              </a:spcBef>
            </a:pPr>
            <a:r>
              <a:rPr kern="0" spc="-20" dirty="0">
                <a:solidFill>
                  <a:srgbClr val="FFFFFF"/>
                </a:solidFill>
                <a:cs typeface="Helvetica" panose="020B0604020202020204" pitchFamily="34" charset="0"/>
              </a:rPr>
              <a:t>Backed</a:t>
            </a:r>
            <a:r>
              <a:rPr kern="0" spc="-93" dirty="0">
                <a:solidFill>
                  <a:srgbClr val="FFFFFF"/>
                </a:solidFill>
                <a:cs typeface="Helvetica" panose="020B0604020202020204" pitchFamily="34" charset="0"/>
              </a:rPr>
              <a:t> </a:t>
            </a:r>
            <a:r>
              <a:rPr kern="0" spc="-11" dirty="0">
                <a:solidFill>
                  <a:srgbClr val="FFFFFF"/>
                </a:solidFill>
                <a:cs typeface="Helvetica" panose="020B0604020202020204" pitchFamily="34" charset="0"/>
              </a:rPr>
              <a:t>by</a:t>
            </a:r>
            <a:r>
              <a:rPr kern="0" spc="-119" dirty="0">
                <a:solidFill>
                  <a:srgbClr val="FFFFFF"/>
                </a:solidFill>
                <a:cs typeface="Helvetica" panose="020B0604020202020204" pitchFamily="34" charset="0"/>
              </a:rPr>
              <a:t> </a:t>
            </a:r>
            <a:r>
              <a:rPr kern="0" spc="-17" dirty="0">
                <a:solidFill>
                  <a:srgbClr val="FFFFFF"/>
                </a:solidFill>
                <a:cs typeface="Helvetica" panose="020B0604020202020204" pitchFamily="34" charset="0"/>
              </a:rPr>
              <a:t>a</a:t>
            </a:r>
            <a:r>
              <a:rPr kern="0" spc="-93" dirty="0">
                <a:solidFill>
                  <a:srgbClr val="FFFFFF"/>
                </a:solidFill>
                <a:cs typeface="Helvetica" panose="020B0604020202020204" pitchFamily="34" charset="0"/>
              </a:rPr>
              <a:t> </a:t>
            </a:r>
            <a:r>
              <a:rPr kern="0" dirty="0">
                <a:solidFill>
                  <a:srgbClr val="FFFFFF"/>
                </a:solidFill>
                <a:cs typeface="Helvetica" panose="020B0604020202020204" pitchFamily="34" charset="0"/>
              </a:rPr>
              <a:t>powerful</a:t>
            </a:r>
            <a:r>
              <a:rPr kern="0" spc="-93" dirty="0">
                <a:solidFill>
                  <a:srgbClr val="FFFFFF"/>
                </a:solidFill>
                <a:cs typeface="Helvetica" panose="020B0604020202020204" pitchFamily="34" charset="0"/>
              </a:rPr>
              <a:t> </a:t>
            </a:r>
            <a:r>
              <a:rPr kern="0" spc="-6" dirty="0">
                <a:solidFill>
                  <a:srgbClr val="FFFFFF"/>
                </a:solidFill>
                <a:cs typeface="Helvetica" panose="020B0604020202020204" pitchFamily="34" charset="0"/>
              </a:rPr>
              <a:t>financial</a:t>
            </a:r>
            <a:r>
              <a:rPr kern="0" spc="-93" dirty="0">
                <a:solidFill>
                  <a:srgbClr val="FFFFFF"/>
                </a:solidFill>
                <a:cs typeface="Helvetica" panose="020B0604020202020204" pitchFamily="34" charset="0"/>
              </a:rPr>
              <a:t> </a:t>
            </a:r>
            <a:r>
              <a:rPr kern="0" spc="-6" dirty="0">
                <a:solidFill>
                  <a:srgbClr val="FFFFFF"/>
                </a:solidFill>
                <a:cs typeface="Helvetica" panose="020B0604020202020204" pitchFamily="34" charset="0"/>
              </a:rPr>
              <a:t>partner</a:t>
            </a:r>
            <a:r>
              <a:rPr lang="en-US" kern="0" spc="-6" dirty="0">
                <a:solidFill>
                  <a:srgbClr val="FFFFFF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:</a:t>
            </a:r>
            <a:endParaRPr kern="0" dirty="0">
              <a:solidFill>
                <a:sysClr val="windowText" lastClr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10" name="object 6">
            <a:extLst>
              <a:ext uri="{FF2B5EF4-FFF2-40B4-BE49-F238E27FC236}">
                <a16:creationId xmlns:a16="http://schemas.microsoft.com/office/drawing/2014/main" id="{8E01E96F-501C-95AF-FF02-D94DAB577286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39094" y="3610299"/>
            <a:ext cx="1196465" cy="385763"/>
          </a:xfrm>
          <a:prstGeom prst="rect">
            <a:avLst/>
          </a:prstGeom>
        </p:spPr>
      </p:pic>
      <p:sp>
        <p:nvSpPr>
          <p:cNvPr id="11" name="object 5">
            <a:extLst>
              <a:ext uri="{FF2B5EF4-FFF2-40B4-BE49-F238E27FC236}">
                <a16:creationId xmlns:a16="http://schemas.microsoft.com/office/drawing/2014/main" id="{C4C89E0D-B455-BCD0-9349-0799870D9AF0}"/>
              </a:ext>
            </a:extLst>
          </p:cNvPr>
          <p:cNvSpPr txBox="1"/>
          <p:nvPr/>
        </p:nvSpPr>
        <p:spPr>
          <a:xfrm>
            <a:off x="1108879" y="4189036"/>
            <a:ext cx="4429909" cy="756458"/>
          </a:xfrm>
          <a:prstGeom prst="rect">
            <a:avLst/>
          </a:prstGeom>
        </p:spPr>
        <p:txBody>
          <a:bodyPr vert="horz" wrap="square" lIns="0" tIns="7144" rIns="0" bIns="0" rtlCol="0" anchor="t">
            <a:spAutoFit/>
          </a:bodyPr>
          <a:lstStyle/>
          <a:p>
            <a:pPr marL="7144" marR="2858" defTabSz="685800">
              <a:lnSpc>
                <a:spcPct val="141700"/>
              </a:lnSpc>
              <a:spcBef>
                <a:spcPts val="56"/>
              </a:spcBef>
            </a:pPr>
            <a:r>
              <a:rPr lang="en-US" kern="0" spc="-20" dirty="0">
                <a:solidFill>
                  <a:srgbClr val="FFFFFF"/>
                </a:solidFill>
                <a:cs typeface="Helvetica"/>
              </a:rPr>
              <a:t>Building a Delaware based team to run operations locally.</a:t>
            </a:r>
            <a:endParaRPr sz="1600" kern="0" dirty="0">
              <a:solidFill>
                <a:sysClr val="windowText" lastClr="000000"/>
              </a:solidFill>
              <a:cs typeface="Helvetica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7E71DAC-97D2-C4BD-E19B-C688E5206230}"/>
              </a:ext>
            </a:extLst>
          </p:cNvPr>
          <p:cNvSpPr txBox="1"/>
          <p:nvPr/>
        </p:nvSpPr>
        <p:spPr>
          <a:xfrm>
            <a:off x="1070567" y="5064971"/>
            <a:ext cx="4424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We will partner with you for key sponsorships and community engagement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C6E9F7D-8C87-E72F-0C2F-7D3D633DAD87}"/>
              </a:ext>
            </a:extLst>
          </p:cNvPr>
          <p:cNvSpPr txBox="1"/>
          <p:nvPr/>
        </p:nvSpPr>
        <p:spPr>
          <a:xfrm>
            <a:off x="1070567" y="5830779"/>
            <a:ext cx="44247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3BD47"/>
                </a:solidFill>
                <a:effectLst/>
                <a:uLnTx/>
                <a:uFillTx/>
              </a:rPr>
              <a:t>O</a:t>
            </a:r>
            <a:r>
              <a:rPr kumimoji="0" lang="en-US" sz="1800" b="1" i="1" u="none" strike="noStrike" kern="0" cap="none" spc="0" normalizeH="0" baseline="0" noProof="0" dirty="0">
                <a:ln>
                  <a:noFill/>
                </a:ln>
                <a:solidFill>
                  <a:srgbClr val="F3BD47"/>
                </a:solidFill>
                <a:effectLst/>
                <a:uLnTx/>
                <a:uFillTx/>
              </a:rPr>
              <a:t>ne of the highest customer satisfaction scores in the industry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3BCAD36-F8A4-ADA9-98EC-9EACD00E7D4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191" y="3605996"/>
            <a:ext cx="1202535" cy="390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3808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B305C1-21AE-4881-B9F6-458DA26D17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white logo&#10;&#10;Description automatically generated">
            <a:extLst>
              <a:ext uri="{FF2B5EF4-FFF2-40B4-BE49-F238E27FC236}">
                <a16:creationId xmlns:a16="http://schemas.microsoft.com/office/drawing/2014/main" id="{BF7E25C4-FB4D-EBE4-8A1D-7F514595826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886"/>
          <a:stretch/>
        </p:blipFill>
        <p:spPr>
          <a:xfrm>
            <a:off x="9924977" y="6023907"/>
            <a:ext cx="1875725" cy="349464"/>
          </a:xfrm>
          <a:prstGeom prst="rect">
            <a:avLst/>
          </a:prstGeom>
        </p:spPr>
      </p:pic>
      <p:sp>
        <p:nvSpPr>
          <p:cNvPr id="3" name="object 6">
            <a:extLst>
              <a:ext uri="{FF2B5EF4-FFF2-40B4-BE49-F238E27FC236}">
                <a16:creationId xmlns:a16="http://schemas.microsoft.com/office/drawing/2014/main" id="{00526F32-8C4A-50C4-406B-F9FDD01A508F}"/>
              </a:ext>
            </a:extLst>
          </p:cNvPr>
          <p:cNvSpPr txBox="1">
            <a:spLocks/>
          </p:cNvSpPr>
          <p:nvPr/>
        </p:nvSpPr>
        <p:spPr>
          <a:xfrm>
            <a:off x="609600" y="633413"/>
            <a:ext cx="10780713" cy="405464"/>
          </a:xfrm>
          <a:prstGeom prst="rect">
            <a:avLst/>
          </a:prstGeom>
        </p:spPr>
        <p:txBody>
          <a:bodyPr vert="horz" wrap="square" lIns="0" tIns="7144" rIns="0" bIns="0" rtlCol="0">
            <a:spAutoFit/>
          </a:bodyPr>
          <a:lstStyle>
            <a:lvl1pPr>
              <a:defRPr sz="2588" b="1" i="0">
                <a:solidFill>
                  <a:schemeClr val="bg1"/>
                </a:solidFill>
                <a:latin typeface="Tahoma"/>
                <a:ea typeface="+mj-ea"/>
                <a:cs typeface="Tahoma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88" b="1" i="0" u="none" strike="noStrike" kern="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ahoma"/>
                <a:ea typeface="+mj-ea"/>
                <a:cs typeface="Tahoma"/>
              </a:rPr>
              <a:t>We’re</a:t>
            </a:r>
            <a:r>
              <a:rPr kumimoji="0" lang="en-US" sz="2588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ahoma"/>
                <a:ea typeface="+mj-ea"/>
                <a:cs typeface="Tahoma"/>
              </a:rPr>
              <a:t> making headlines</a:t>
            </a:r>
            <a:endParaRPr kumimoji="0" lang="en-US" sz="2588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Tahoma"/>
              <a:ea typeface="+mj-ea"/>
              <a:cs typeface="Tahoma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9BE9268-C095-6DBD-5172-BE016ABAF6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9262" y="1327039"/>
            <a:ext cx="4379337" cy="210934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7808B88-3608-43E7-804D-B734A9A5F9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3697" y="3583143"/>
            <a:ext cx="3827675" cy="255178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00CC1CA-CDE0-066C-E535-39DF0BBE00E9}"/>
              </a:ext>
            </a:extLst>
          </p:cNvPr>
          <p:cNvSpPr txBox="1"/>
          <p:nvPr/>
        </p:nvSpPr>
        <p:spPr>
          <a:xfrm>
            <a:off x="6096000" y="1327039"/>
            <a:ext cx="6096000" cy="3951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defRPr/>
            </a:pPr>
            <a:r>
              <a:rPr lang="en-US" kern="100" dirty="0">
                <a:solidFill>
                  <a:srgbClr val="FFFFFF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Governor Matt Meyer on IQ Fiber</a:t>
            </a:r>
            <a:endParaRPr lang="en-US" kern="100" dirty="0">
              <a:solidFill>
                <a:prstClr val="black"/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object 5">
            <a:extLst>
              <a:ext uri="{FF2B5EF4-FFF2-40B4-BE49-F238E27FC236}">
                <a16:creationId xmlns:a16="http://schemas.microsoft.com/office/drawing/2014/main" id="{40BCAD8D-FC39-6537-10BB-044F91F62168}"/>
              </a:ext>
            </a:extLst>
          </p:cNvPr>
          <p:cNvSpPr/>
          <p:nvPr/>
        </p:nvSpPr>
        <p:spPr>
          <a:xfrm>
            <a:off x="929261" y="1149819"/>
            <a:ext cx="10209794" cy="57689"/>
          </a:xfrm>
          <a:custGeom>
            <a:avLst/>
            <a:gdLst/>
            <a:ahLst/>
            <a:cxnLst/>
            <a:rect l="l" t="t" r="r" b="b"/>
            <a:pathLst>
              <a:path w="14605000">
                <a:moveTo>
                  <a:pt x="0" y="0"/>
                </a:moveTo>
                <a:lnTo>
                  <a:pt x="14605000" y="0"/>
                </a:lnTo>
              </a:path>
            </a:pathLst>
          </a:custGeom>
          <a:ln w="38100">
            <a:solidFill>
              <a:srgbClr val="F3BC48"/>
            </a:solidFill>
          </a:ln>
        </p:spPr>
        <p:txBody>
          <a:bodyPr wrap="square" lIns="0" tIns="0" rIns="0" bIns="0" rtlCol="0"/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ED5C94A-5B99-2EE7-175A-0C1B9FA5C4C6}"/>
              </a:ext>
            </a:extLst>
          </p:cNvPr>
          <p:cNvSpPr txBox="1"/>
          <p:nvPr/>
        </p:nvSpPr>
        <p:spPr>
          <a:xfrm>
            <a:off x="6096000" y="1807704"/>
            <a:ext cx="5249334" cy="37503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defRPr/>
            </a:pPr>
            <a:r>
              <a:rPr lang="en-US" sz="1600" kern="0" dirty="0">
                <a:solidFill>
                  <a:srgbClr val="FFFFFF"/>
                </a:solidFill>
                <a:ea typeface="Times New Roman" panose="02020603050405020304" pitchFamily="18" charset="0"/>
                <a:cs typeface="Segoe UI Historic" panose="020B0502040204020203" pitchFamily="34" charset="0"/>
              </a:rPr>
              <a:t>We just marked a major step forward for connectivity in Delaware with </a:t>
            </a:r>
            <a:r>
              <a:rPr lang="en-US" sz="1600" b="1" kern="0" dirty="0">
                <a:solidFill>
                  <a:srgbClr val="FFC000"/>
                </a:solidFill>
                <a:ea typeface="Times New Roman" panose="02020603050405020304" pitchFamily="18" charset="0"/>
                <a:cs typeface="Segoe UI Historic" panose="020B0502040204020203" pitchFamily="34" charset="0"/>
              </a:rPr>
              <a:t>IQ Fiber’s </a:t>
            </a:r>
            <a:r>
              <a:rPr lang="en-US" sz="1600" kern="0" dirty="0">
                <a:solidFill>
                  <a:srgbClr val="FFFFFF"/>
                </a:solidFill>
                <a:ea typeface="Times New Roman" panose="02020603050405020304" pitchFamily="18" charset="0"/>
                <a:cs typeface="Segoe UI Historic" panose="020B0502040204020203" pitchFamily="34" charset="0"/>
              </a:rPr>
              <a:t>investment to expand high-speed broadband across our state.</a:t>
            </a:r>
            <a:endParaRPr lang="en-US" sz="1600" kern="100" dirty="0">
              <a:solidFill>
                <a:prstClr val="black"/>
              </a:solidFill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defRPr/>
            </a:pPr>
            <a:r>
              <a:rPr lang="en-US" sz="1600" kern="0" dirty="0">
                <a:solidFill>
                  <a:srgbClr val="FFFFFF"/>
                </a:solidFill>
                <a:ea typeface="Times New Roman" panose="02020603050405020304" pitchFamily="18" charset="0"/>
                <a:cs typeface="Segoe UI Historic" panose="020B0502040204020203" pitchFamily="34" charset="0"/>
              </a:rPr>
              <a:t>Their fiber-to-the-home network will deliver faster, more reliable internet to thousands of Delawareans, especially in rural communities, while creating jobs and strengthening our economy.</a:t>
            </a:r>
          </a:p>
          <a:p>
            <a:pPr>
              <a:lnSpc>
                <a:spcPct val="115000"/>
              </a:lnSpc>
              <a:spcAft>
                <a:spcPts val="800"/>
              </a:spcAft>
              <a:defRPr/>
            </a:pPr>
            <a:r>
              <a:rPr lang="en-US" sz="1600" b="1" i="1" kern="100" dirty="0">
                <a:solidFill>
                  <a:srgbClr val="FFC000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IQ Fiber </a:t>
            </a:r>
            <a:r>
              <a:rPr lang="en-US" sz="1600" b="1" i="1" kern="100" dirty="0">
                <a:solidFill>
                  <a:prstClr val="white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has been chosen as the first company to go through Delaware's new permitting accelerator for it’s plans to bring broadband Internet across 4,000 miles in southern Delaware.</a:t>
            </a:r>
          </a:p>
          <a:p>
            <a:pPr>
              <a:lnSpc>
                <a:spcPct val="115000"/>
              </a:lnSpc>
              <a:spcAft>
                <a:spcPts val="800"/>
              </a:spcAft>
              <a:defRPr/>
            </a:pPr>
            <a:endParaRPr lang="en-US" sz="1400" kern="100" dirty="0">
              <a:solidFill>
                <a:prstClr val="black"/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01939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ck_Template" id="{94A795D5-75EE-FE49-9FE7-BA271A1867B2}" vid="{59FE30E5-6A61-AB4B-9E46-F6E577B5835F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D3ADF80AA8CF54AB83B375FF941F6D8" ma:contentTypeVersion="16" ma:contentTypeDescription="Create a new document." ma:contentTypeScope="" ma:versionID="87385ed6e1306fcea64f6763a203c013">
  <xsd:schema xmlns:xsd="http://www.w3.org/2001/XMLSchema" xmlns:xs="http://www.w3.org/2001/XMLSchema" xmlns:p="http://schemas.microsoft.com/office/2006/metadata/properties" xmlns:ns2="51f89846-c290-4d51-952e-53e82a1cda75" xmlns:ns3="438d1911-ef7d-4130-a097-20a18e1aa975" targetNamespace="http://schemas.microsoft.com/office/2006/metadata/properties" ma:root="true" ma:fieldsID="5b2a9e0c21ddb1defd2abcbef8edb534" ns2:_="" ns3:_="">
    <xsd:import namespace="51f89846-c290-4d51-952e-53e82a1cda75"/>
    <xsd:import namespace="438d1911-ef7d-4130-a097-20a18e1aa97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f89846-c290-4d51-952e-53e82a1cda7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f963ffa1-2de0-4d55-aa6f-7d9c1c65523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8d1911-ef7d-4130-a097-20a18e1aa975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aa3f9654-c3ee-42f0-bd94-3ec45146de64}" ma:internalName="TaxCatchAll" ma:showField="CatchAllData" ma:web="438d1911-ef7d-4130-a097-20a18e1aa97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1f89846-c290-4d51-952e-53e82a1cda75">
      <Terms xmlns="http://schemas.microsoft.com/office/infopath/2007/PartnerControls"/>
    </lcf76f155ced4ddcb4097134ff3c332f>
    <TaxCatchAll xmlns="438d1911-ef7d-4130-a097-20a18e1aa97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269E830-B6E4-43BF-B72D-0DD87CEB69F6}">
  <ds:schemaRefs>
    <ds:schemaRef ds:uri="438d1911-ef7d-4130-a097-20a18e1aa975"/>
    <ds:schemaRef ds:uri="51f89846-c290-4d51-952e-53e82a1cda7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6BDD6056-E644-4354-A3CB-CBF2B7816293}">
  <ds:schemaRefs>
    <ds:schemaRef ds:uri="http://schemas.microsoft.com/office/2006/metadata/properties"/>
    <ds:schemaRef ds:uri="http://purl.org/dc/dcmitype/"/>
    <ds:schemaRef ds:uri="438d1911-ef7d-4130-a097-20a18e1aa975"/>
    <ds:schemaRef ds:uri="http://schemas.microsoft.com/office/2006/documentManagement/types"/>
    <ds:schemaRef ds:uri="http://www.w3.org/XML/1998/namespace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51f89846-c290-4d51-952e-53e82a1cda75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1F2EFD73-5912-41F7-B1FA-90EAC911804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</TotalTime>
  <Words>626</Words>
  <Application>Microsoft Office PowerPoint</Application>
  <PresentationFormat>Widescreen</PresentationFormat>
  <Paragraphs>76</Paragraphs>
  <Slides>14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5" baseType="lpstr">
      <vt:lpstr>Aptos</vt:lpstr>
      <vt:lpstr>Aptos Display</vt:lpstr>
      <vt:lpstr>Arial</vt:lpstr>
      <vt:lpstr>Calibri</vt:lpstr>
      <vt:lpstr>Calibri Light</vt:lpstr>
      <vt:lpstr>Helvetica</vt:lpstr>
      <vt:lpstr>Tahoma</vt:lpstr>
      <vt:lpstr>Times New Roman</vt:lpstr>
      <vt:lpstr>Wingdings</vt:lpstr>
      <vt:lpstr>Office Theme</vt:lpstr>
      <vt:lpstr>1_Office Theme</vt:lpstr>
      <vt:lpstr>Dewey Beach Delaware IQ Town Council Presentation </vt:lpstr>
      <vt:lpstr>Delaware Upload Speeds show a connectivity problem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 Customer Support Training</dc:title>
  <dc:creator>Shelton Patterson</dc:creator>
  <cp:lastModifiedBy>Mark Wagner</cp:lastModifiedBy>
  <cp:revision>12</cp:revision>
  <cp:lastPrinted>2022-08-25T19:45:23Z</cp:lastPrinted>
  <dcterms:created xsi:type="dcterms:W3CDTF">2022-02-15T18:58:51Z</dcterms:created>
  <dcterms:modified xsi:type="dcterms:W3CDTF">2026-09-10T20:00:14Z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0x0101005D3ADF80AA8CF54AB83B375FF941F6D8</vt:lpwstr>
  </property>
  <property fmtid="{D5CDD505-2E9C-101B-9397-08002B2CF9AE}" pid="3" name="MediaServiceImageTags">
    <vt:lpwstr/>
  </property>
</Properties>
</file>